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8" r:id="rId2"/>
    <p:sldId id="256" r:id="rId3"/>
    <p:sldId id="265" r:id="rId4"/>
    <p:sldId id="257" r:id="rId5"/>
    <p:sldId id="258" r:id="rId6"/>
    <p:sldId id="259" r:id="rId7"/>
    <p:sldId id="260" r:id="rId8"/>
    <p:sldId id="261" r:id="rId9"/>
    <p:sldId id="262" r:id="rId10"/>
    <p:sldId id="263" r:id="rId11"/>
    <p:sldId id="264" r:id="rId12"/>
    <p:sldId id="266" r:id="rId13"/>
    <p:sldId id="268" r:id="rId14"/>
    <p:sldId id="271" r:id="rId15"/>
    <p:sldId id="272" r:id="rId16"/>
    <p:sldId id="270" r:id="rId17"/>
    <p:sldId id="273" r:id="rId18"/>
    <p:sldId id="274" r:id="rId19"/>
    <p:sldId id="275" r:id="rId20"/>
    <p:sldId id="276" r:id="rId21"/>
    <p:sldId id="277" r:id="rId22"/>
    <p:sldId id="278" r:id="rId23"/>
    <p:sldId id="279" r:id="rId24"/>
    <p:sldId id="280" r:id="rId25"/>
    <p:sldId id="281" r:id="rId26"/>
    <p:sldId id="282" r:id="rId27"/>
    <p:sldId id="284" r:id="rId28"/>
    <p:sldId id="269" r:id="rId29"/>
    <p:sldId id="285" r:id="rId30"/>
    <p:sldId id="286" r:id="rId31"/>
    <p:sldId id="287" r:id="rId32"/>
    <p:sldId id="289" r:id="rId33"/>
    <p:sldId id="290" r:id="rId34"/>
    <p:sldId id="291" r:id="rId35"/>
    <p:sldId id="292" r:id="rId36"/>
    <p:sldId id="294" r:id="rId37"/>
    <p:sldId id="293"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8" r:id="rId51"/>
    <p:sldId id="307" r:id="rId52"/>
    <p:sldId id="309" r:id="rId53"/>
    <p:sldId id="310" r:id="rId54"/>
    <p:sldId id="312" r:id="rId55"/>
    <p:sldId id="311"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1" autoAdjust="0"/>
    <p:restoredTop sz="94660"/>
  </p:normalViewPr>
  <p:slideViewPr>
    <p:cSldViewPr snapToGrid="0">
      <p:cViewPr varScale="1">
        <p:scale>
          <a:sx n="116" d="100"/>
          <a:sy n="116" d="100"/>
        </p:scale>
        <p:origin x="10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89F03A6-3014-41E2-AA40-B638EF4CA7BD}" type="datetimeFigureOut">
              <a:rPr lang="en-US" smtClean="0"/>
              <a:t>5/3/2020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67BC1-5DAC-4FAC-8080-E5E086C00461}" type="slidenum">
              <a:rPr lang="en-US" smtClean="0"/>
              <a:t>‹#›</a:t>
            </a:fld>
            <a:endParaRPr lang="en-US"/>
          </a:p>
        </p:txBody>
      </p:sp>
    </p:spTree>
    <p:extLst>
      <p:ext uri="{BB962C8B-B14F-4D97-AF65-F5344CB8AC3E}">
        <p14:creationId xmlns:p14="http://schemas.microsoft.com/office/powerpoint/2010/main" val="1681863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9F03A6-3014-41E2-AA40-B638EF4CA7BD}" type="datetimeFigureOut">
              <a:rPr lang="en-US" smtClean="0"/>
              <a:t>5/3/2020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67BC1-5DAC-4FAC-8080-E5E086C00461}" type="slidenum">
              <a:rPr lang="en-US" smtClean="0"/>
              <a:t>‹#›</a:t>
            </a:fld>
            <a:endParaRPr lang="en-US"/>
          </a:p>
        </p:txBody>
      </p:sp>
    </p:spTree>
    <p:extLst>
      <p:ext uri="{BB962C8B-B14F-4D97-AF65-F5344CB8AC3E}">
        <p14:creationId xmlns:p14="http://schemas.microsoft.com/office/powerpoint/2010/main" val="1908116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9F03A6-3014-41E2-AA40-B638EF4CA7BD}" type="datetimeFigureOut">
              <a:rPr lang="en-US" smtClean="0"/>
              <a:t>5/3/2020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67BC1-5DAC-4FAC-8080-E5E086C00461}" type="slidenum">
              <a:rPr lang="en-US" smtClean="0"/>
              <a:t>‹#›</a:t>
            </a:fld>
            <a:endParaRPr lang="en-US"/>
          </a:p>
        </p:txBody>
      </p:sp>
    </p:spTree>
    <p:extLst>
      <p:ext uri="{BB962C8B-B14F-4D97-AF65-F5344CB8AC3E}">
        <p14:creationId xmlns:p14="http://schemas.microsoft.com/office/powerpoint/2010/main" val="2323267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9F03A6-3014-41E2-AA40-B638EF4CA7BD}" type="datetimeFigureOut">
              <a:rPr lang="en-US" smtClean="0"/>
              <a:t>5/3/2020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67BC1-5DAC-4FAC-8080-E5E086C00461}" type="slidenum">
              <a:rPr lang="en-US" smtClean="0"/>
              <a:t>‹#›</a:t>
            </a:fld>
            <a:endParaRPr lang="en-US"/>
          </a:p>
        </p:txBody>
      </p:sp>
    </p:spTree>
    <p:extLst>
      <p:ext uri="{BB962C8B-B14F-4D97-AF65-F5344CB8AC3E}">
        <p14:creationId xmlns:p14="http://schemas.microsoft.com/office/powerpoint/2010/main" val="253910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89F03A6-3014-41E2-AA40-B638EF4CA7BD}" type="datetimeFigureOut">
              <a:rPr lang="en-US" smtClean="0"/>
              <a:t>5/3/2020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67BC1-5DAC-4FAC-8080-E5E086C00461}" type="slidenum">
              <a:rPr lang="en-US" smtClean="0"/>
              <a:t>‹#›</a:t>
            </a:fld>
            <a:endParaRPr lang="en-US"/>
          </a:p>
        </p:txBody>
      </p:sp>
    </p:spTree>
    <p:extLst>
      <p:ext uri="{BB962C8B-B14F-4D97-AF65-F5344CB8AC3E}">
        <p14:creationId xmlns:p14="http://schemas.microsoft.com/office/powerpoint/2010/main" val="1060962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89F03A6-3014-41E2-AA40-B638EF4CA7BD}" type="datetimeFigureOut">
              <a:rPr lang="en-US" smtClean="0"/>
              <a:t>5/3/2020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F67BC1-5DAC-4FAC-8080-E5E086C00461}" type="slidenum">
              <a:rPr lang="en-US" smtClean="0"/>
              <a:t>‹#›</a:t>
            </a:fld>
            <a:endParaRPr lang="en-US"/>
          </a:p>
        </p:txBody>
      </p:sp>
    </p:spTree>
    <p:extLst>
      <p:ext uri="{BB962C8B-B14F-4D97-AF65-F5344CB8AC3E}">
        <p14:creationId xmlns:p14="http://schemas.microsoft.com/office/powerpoint/2010/main" val="31325129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89F03A6-3014-41E2-AA40-B638EF4CA7BD}" type="datetimeFigureOut">
              <a:rPr lang="en-US" smtClean="0"/>
              <a:t>5/3/2020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F67BC1-5DAC-4FAC-8080-E5E086C00461}" type="slidenum">
              <a:rPr lang="en-US" smtClean="0"/>
              <a:t>‹#›</a:t>
            </a:fld>
            <a:endParaRPr lang="en-US"/>
          </a:p>
        </p:txBody>
      </p:sp>
    </p:spTree>
    <p:extLst>
      <p:ext uri="{BB962C8B-B14F-4D97-AF65-F5344CB8AC3E}">
        <p14:creationId xmlns:p14="http://schemas.microsoft.com/office/powerpoint/2010/main" val="752636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89F03A6-3014-41E2-AA40-B638EF4CA7BD}" type="datetimeFigureOut">
              <a:rPr lang="en-US" smtClean="0"/>
              <a:t>5/3/2020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F67BC1-5DAC-4FAC-8080-E5E086C00461}" type="slidenum">
              <a:rPr lang="en-US" smtClean="0"/>
              <a:t>‹#›</a:t>
            </a:fld>
            <a:endParaRPr lang="en-US"/>
          </a:p>
        </p:txBody>
      </p:sp>
    </p:spTree>
    <p:extLst>
      <p:ext uri="{BB962C8B-B14F-4D97-AF65-F5344CB8AC3E}">
        <p14:creationId xmlns:p14="http://schemas.microsoft.com/office/powerpoint/2010/main" val="1307790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9F03A6-3014-41E2-AA40-B638EF4CA7BD}" type="datetimeFigureOut">
              <a:rPr lang="en-US" smtClean="0"/>
              <a:t>5/3/2020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F67BC1-5DAC-4FAC-8080-E5E086C00461}" type="slidenum">
              <a:rPr lang="en-US" smtClean="0"/>
              <a:t>‹#›</a:t>
            </a:fld>
            <a:endParaRPr lang="en-US"/>
          </a:p>
        </p:txBody>
      </p:sp>
    </p:spTree>
    <p:extLst>
      <p:ext uri="{BB962C8B-B14F-4D97-AF65-F5344CB8AC3E}">
        <p14:creationId xmlns:p14="http://schemas.microsoft.com/office/powerpoint/2010/main" val="1381413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89F03A6-3014-41E2-AA40-B638EF4CA7BD}" type="datetimeFigureOut">
              <a:rPr lang="en-US" smtClean="0"/>
              <a:t>5/3/2020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F67BC1-5DAC-4FAC-8080-E5E086C00461}" type="slidenum">
              <a:rPr lang="en-US" smtClean="0"/>
              <a:t>‹#›</a:t>
            </a:fld>
            <a:endParaRPr lang="en-US"/>
          </a:p>
        </p:txBody>
      </p:sp>
    </p:spTree>
    <p:extLst>
      <p:ext uri="{BB962C8B-B14F-4D97-AF65-F5344CB8AC3E}">
        <p14:creationId xmlns:p14="http://schemas.microsoft.com/office/powerpoint/2010/main" val="1063585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89F03A6-3014-41E2-AA40-B638EF4CA7BD}" type="datetimeFigureOut">
              <a:rPr lang="en-US" smtClean="0"/>
              <a:t>5/3/2020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F67BC1-5DAC-4FAC-8080-E5E086C00461}" type="slidenum">
              <a:rPr lang="en-US" smtClean="0"/>
              <a:t>‹#›</a:t>
            </a:fld>
            <a:endParaRPr lang="en-US"/>
          </a:p>
        </p:txBody>
      </p:sp>
    </p:spTree>
    <p:extLst>
      <p:ext uri="{BB962C8B-B14F-4D97-AF65-F5344CB8AC3E}">
        <p14:creationId xmlns:p14="http://schemas.microsoft.com/office/powerpoint/2010/main" val="3983822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9F03A6-3014-41E2-AA40-B638EF4CA7BD}" type="datetimeFigureOut">
              <a:rPr lang="en-US" smtClean="0"/>
              <a:t>5/3/2020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F67BC1-5DAC-4FAC-8080-E5E086C00461}" type="slidenum">
              <a:rPr lang="en-US" smtClean="0"/>
              <a:t>‹#›</a:t>
            </a:fld>
            <a:endParaRPr lang="en-US"/>
          </a:p>
        </p:txBody>
      </p:sp>
    </p:spTree>
    <p:extLst>
      <p:ext uri="{BB962C8B-B14F-4D97-AF65-F5344CB8AC3E}">
        <p14:creationId xmlns:p14="http://schemas.microsoft.com/office/powerpoint/2010/main" val="25430251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cloud.google.com/endpoints/docs/grpc/about-grpc"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cloud.google.com/pubsub/docs"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685799" y="895350"/>
            <a:ext cx="10847173" cy="1954941"/>
          </a:xfrm>
        </p:spPr>
        <p:txBody>
          <a:bodyPr>
            <a:normAutofit/>
          </a:bodyPr>
          <a:lstStyle/>
          <a:p>
            <a:r>
              <a:rPr lang="en-US" sz="4800" dirty="0" smtClean="0">
                <a:solidFill>
                  <a:srgbClr val="FF9B33"/>
                </a:solidFill>
                <a:latin typeface="Arial" panose="020B0604020202020204" pitchFamily="34" charset="0"/>
              </a:rPr>
              <a:t>Operating System and System Design</a:t>
            </a:r>
            <a:br>
              <a:rPr lang="en-US" sz="4800" dirty="0" smtClean="0">
                <a:solidFill>
                  <a:srgbClr val="FF9B33"/>
                </a:solidFill>
                <a:latin typeface="Arial" panose="020B0604020202020204" pitchFamily="34" charset="0"/>
              </a:rPr>
            </a:br>
            <a:r>
              <a:rPr lang="en-US" sz="4800" dirty="0" smtClean="0">
                <a:solidFill>
                  <a:srgbClr val="FF9B33"/>
                </a:solidFill>
                <a:latin typeface="Arial" panose="020B0604020202020204" pitchFamily="34" charset="0"/>
              </a:rPr>
              <a:t> </a:t>
            </a:r>
            <a:r>
              <a:rPr lang="en-US" sz="4800" dirty="0">
                <a:solidFill>
                  <a:srgbClr val="FF9B33"/>
                </a:solidFill>
                <a:latin typeface="Arial" panose="020B0604020202020204" pitchFamily="34" charset="0"/>
              </a:rPr>
              <a:t>Lecture </a:t>
            </a:r>
            <a:r>
              <a:rPr lang="en-US" sz="4800" dirty="0" smtClean="0">
                <a:solidFill>
                  <a:srgbClr val="FF9B33"/>
                </a:solidFill>
                <a:latin typeface="Arial" panose="020B0604020202020204" pitchFamily="34" charset="0"/>
              </a:rPr>
              <a:t>A</a:t>
            </a:r>
            <a:endParaRPr lang="en-US" sz="4800" dirty="0"/>
          </a:p>
        </p:txBody>
      </p:sp>
      <p:sp>
        <p:nvSpPr>
          <p:cNvPr id="5" name="Title 1"/>
          <p:cNvSpPr txBox="1">
            <a:spLocks/>
          </p:cNvSpPr>
          <p:nvPr/>
        </p:nvSpPr>
        <p:spPr>
          <a:xfrm>
            <a:off x="743464" y="3015049"/>
            <a:ext cx="10847173" cy="140665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smtClean="0">
                <a:solidFill>
                  <a:srgbClr val="FF9B33"/>
                </a:solidFill>
                <a:latin typeface="Arial" panose="020B0604020202020204" pitchFamily="34" charset="0"/>
              </a:rPr>
              <a:t>April 11, 2020</a:t>
            </a:r>
            <a:endParaRPr lang="en-US" sz="4000" dirty="0"/>
          </a:p>
        </p:txBody>
      </p:sp>
    </p:spTree>
    <p:extLst>
      <p:ext uri="{BB962C8B-B14F-4D97-AF65-F5344CB8AC3E}">
        <p14:creationId xmlns:p14="http://schemas.microsoft.com/office/powerpoint/2010/main" val="3603684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28649" y="365126"/>
            <a:ext cx="11003177" cy="1325563"/>
          </a:xfrm>
        </p:spPr>
        <p:txBody>
          <a:bodyPr>
            <a:normAutofit/>
          </a:bodyPr>
          <a:lstStyle/>
          <a:p>
            <a:r>
              <a:rPr lang="en-US" sz="3600" dirty="0" smtClean="0">
                <a:solidFill>
                  <a:srgbClr val="FF9B33"/>
                </a:solidFill>
                <a:latin typeface="Arial" panose="020B0604020202020204" pitchFamily="34" charset="0"/>
              </a:rPr>
              <a:t>Graph-Like </a:t>
            </a:r>
            <a:r>
              <a:rPr lang="en-US" sz="3600" dirty="0">
                <a:solidFill>
                  <a:srgbClr val="FF9B33"/>
                </a:solidFill>
                <a:latin typeface="Arial" panose="020B0604020202020204" pitchFamily="34" charset="0"/>
              </a:rPr>
              <a:t>Data </a:t>
            </a:r>
            <a:r>
              <a:rPr lang="en-US" sz="3600" dirty="0" smtClean="0">
                <a:solidFill>
                  <a:srgbClr val="FF9B33"/>
                </a:solidFill>
                <a:latin typeface="Arial" panose="020B0604020202020204" pitchFamily="34" charset="0"/>
              </a:rPr>
              <a:t>Models</a:t>
            </a:r>
            <a:endParaRPr lang="en-US" dirty="0"/>
          </a:p>
        </p:txBody>
      </p:sp>
      <p:pic>
        <p:nvPicPr>
          <p:cNvPr id="1026" name="Picture 2" descr="Introduction to Question Answering over Knowledge Graphs – Let the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63048" y="1756593"/>
            <a:ext cx="5943600" cy="33432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39179" y="1517694"/>
            <a:ext cx="5623869" cy="4524315"/>
          </a:xfrm>
          <a:prstGeom prst="rect">
            <a:avLst/>
          </a:prstGeom>
          <a:noFill/>
        </p:spPr>
        <p:txBody>
          <a:bodyPr wrap="square" rtlCol="0">
            <a:spAutoFit/>
          </a:bodyPr>
          <a:lstStyle/>
          <a:p>
            <a:r>
              <a:rPr lang="en-US" dirty="0" smtClean="0"/>
              <a:t>A </a:t>
            </a:r>
            <a:r>
              <a:rPr lang="en-US" dirty="0"/>
              <a:t>graph consists of two kinds of objects: </a:t>
            </a:r>
            <a:endParaRPr lang="en-US" dirty="0" smtClean="0"/>
          </a:p>
          <a:p>
            <a:pPr marL="285750" indent="-285750">
              <a:buFont typeface="Arial" panose="020B0604020202020204" pitchFamily="34" charset="0"/>
              <a:buChar char="•"/>
            </a:pPr>
            <a:r>
              <a:rPr lang="en-US" i="1" dirty="0" smtClean="0"/>
              <a:t>vertices </a:t>
            </a:r>
            <a:r>
              <a:rPr lang="en-US" dirty="0"/>
              <a:t>(also known as </a:t>
            </a:r>
            <a:r>
              <a:rPr lang="en-US" i="1" dirty="0"/>
              <a:t>nodes </a:t>
            </a:r>
            <a:r>
              <a:rPr lang="en-US" dirty="0"/>
              <a:t>or </a:t>
            </a:r>
            <a:r>
              <a:rPr lang="en-US" i="1" dirty="0" smtClean="0"/>
              <a:t>entities</a:t>
            </a:r>
            <a:r>
              <a:rPr lang="en-US" dirty="0" smtClean="0"/>
              <a:t>)</a:t>
            </a:r>
            <a:endParaRPr lang="en-US" dirty="0"/>
          </a:p>
          <a:p>
            <a:pPr marL="285750" indent="-285750">
              <a:buFont typeface="Arial" panose="020B0604020202020204" pitchFamily="34" charset="0"/>
              <a:buChar char="•"/>
            </a:pPr>
            <a:r>
              <a:rPr lang="en-US" i="1" dirty="0" smtClean="0"/>
              <a:t>edges </a:t>
            </a:r>
            <a:r>
              <a:rPr lang="en-US" dirty="0"/>
              <a:t>(also known as </a:t>
            </a:r>
            <a:r>
              <a:rPr lang="en-US" i="1" dirty="0"/>
              <a:t>relationships </a:t>
            </a:r>
            <a:r>
              <a:rPr lang="en-US" dirty="0"/>
              <a:t>or </a:t>
            </a:r>
            <a:r>
              <a:rPr lang="en-US" i="1" dirty="0"/>
              <a:t>arcs</a:t>
            </a:r>
            <a:r>
              <a:rPr lang="en-US" dirty="0" smtClean="0"/>
              <a:t>).</a:t>
            </a:r>
          </a:p>
          <a:p>
            <a:endParaRPr lang="en-US" dirty="0" smtClean="0"/>
          </a:p>
          <a:p>
            <a:endParaRPr lang="en-US" dirty="0"/>
          </a:p>
          <a:p>
            <a:r>
              <a:rPr lang="en-US" b="1" i="1" dirty="0" smtClean="0"/>
              <a:t>Social </a:t>
            </a:r>
            <a:r>
              <a:rPr lang="en-US" b="1" i="1" dirty="0"/>
              <a:t>graphs</a:t>
            </a:r>
          </a:p>
          <a:p>
            <a:r>
              <a:rPr lang="en-US" dirty="0" smtClean="0"/>
              <a:t>  Vertices </a:t>
            </a:r>
            <a:r>
              <a:rPr lang="en-US" dirty="0"/>
              <a:t>are people, and edges indicate which people know each other</a:t>
            </a:r>
            <a:r>
              <a:rPr lang="en-US" dirty="0" smtClean="0"/>
              <a:t>.</a:t>
            </a:r>
            <a:endParaRPr lang="en-US" dirty="0"/>
          </a:p>
          <a:p>
            <a:r>
              <a:rPr lang="en-US" b="1" i="1" dirty="0"/>
              <a:t>The web graph</a:t>
            </a:r>
          </a:p>
          <a:p>
            <a:r>
              <a:rPr lang="en-US" dirty="0" smtClean="0"/>
              <a:t>  Vertices </a:t>
            </a:r>
            <a:r>
              <a:rPr lang="en-US" dirty="0"/>
              <a:t>are web pages, and edges indicate HTML links to other pages</a:t>
            </a:r>
            <a:r>
              <a:rPr lang="en-US" dirty="0" smtClean="0"/>
              <a:t>.</a:t>
            </a:r>
            <a:endParaRPr lang="en-US" dirty="0"/>
          </a:p>
          <a:p>
            <a:r>
              <a:rPr lang="en-US" b="1" i="1" dirty="0"/>
              <a:t>Road or rail networks</a:t>
            </a:r>
          </a:p>
          <a:p>
            <a:r>
              <a:rPr lang="en-US" dirty="0" smtClean="0"/>
              <a:t>  Vertices </a:t>
            </a:r>
            <a:r>
              <a:rPr lang="en-US" dirty="0"/>
              <a:t>are junctions, and edges represent the roads or railway lines </a:t>
            </a:r>
            <a:r>
              <a:rPr lang="en-US" dirty="0" smtClean="0"/>
              <a:t>between them</a:t>
            </a:r>
            <a:r>
              <a:rPr lang="en-US" dirty="0"/>
              <a:t>.</a:t>
            </a:r>
            <a:endParaRPr lang="en-US" dirty="0" smtClean="0"/>
          </a:p>
          <a:p>
            <a:endParaRPr lang="en-US" i="1" dirty="0"/>
          </a:p>
          <a:p>
            <a:pPr marL="800100" lvl="1" indent="-342900">
              <a:buFont typeface="Arial" panose="020B0604020202020204" pitchFamily="34" charset="0"/>
              <a:buChar char="•"/>
            </a:pPr>
            <a:endParaRPr lang="en-US" i="1" dirty="0"/>
          </a:p>
        </p:txBody>
      </p:sp>
    </p:spTree>
    <p:extLst>
      <p:ext uri="{BB962C8B-B14F-4D97-AF65-F5344CB8AC3E}">
        <p14:creationId xmlns:p14="http://schemas.microsoft.com/office/powerpoint/2010/main" val="23716347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49" y="365126"/>
            <a:ext cx="11003177" cy="1325563"/>
          </a:xfrm>
        </p:spPr>
        <p:txBody>
          <a:bodyPr>
            <a:normAutofit/>
          </a:bodyPr>
          <a:lstStyle/>
          <a:p>
            <a:r>
              <a:rPr lang="en-US" sz="3600" dirty="0" smtClean="0">
                <a:solidFill>
                  <a:srgbClr val="FF9B33"/>
                </a:solidFill>
                <a:latin typeface="Arial" panose="020B0604020202020204" pitchFamily="34" charset="0"/>
              </a:rPr>
              <a:t>Storage and Retrieval</a:t>
            </a:r>
            <a:endParaRPr lang="en-US" dirty="0"/>
          </a:p>
        </p:txBody>
      </p:sp>
      <p:sp>
        <p:nvSpPr>
          <p:cNvPr id="7" name="Rectangle 6"/>
          <p:cNvSpPr/>
          <p:nvPr/>
        </p:nvSpPr>
        <p:spPr>
          <a:xfrm>
            <a:off x="628648" y="1526307"/>
            <a:ext cx="11480973" cy="923330"/>
          </a:xfrm>
          <a:prstGeom prst="rect">
            <a:avLst/>
          </a:prstGeom>
        </p:spPr>
        <p:txBody>
          <a:bodyPr wrap="square">
            <a:spAutoFit/>
          </a:bodyPr>
          <a:lstStyle/>
          <a:p>
            <a:r>
              <a:rPr lang="en-US" dirty="0">
                <a:latin typeface="MinionPro-Regular"/>
              </a:rPr>
              <a:t>On the most fundamental level, a database needs to do two things: </a:t>
            </a:r>
            <a:endParaRPr lang="en-US" dirty="0" smtClean="0">
              <a:latin typeface="MinionPro-Regular"/>
            </a:endParaRPr>
          </a:p>
          <a:p>
            <a:pPr marL="285750" indent="-285750">
              <a:buFont typeface="Wingdings" panose="05000000000000000000" pitchFamily="2" charset="2"/>
              <a:buChar char="§"/>
            </a:pPr>
            <a:r>
              <a:rPr lang="en-US" dirty="0" smtClean="0">
                <a:latin typeface="MinionPro-Regular"/>
              </a:rPr>
              <a:t>when </a:t>
            </a:r>
            <a:r>
              <a:rPr lang="en-US" dirty="0">
                <a:latin typeface="MinionPro-Regular"/>
              </a:rPr>
              <a:t>you give </a:t>
            </a:r>
            <a:r>
              <a:rPr lang="en-US" dirty="0" smtClean="0">
                <a:latin typeface="MinionPro-Regular"/>
              </a:rPr>
              <a:t>it some </a:t>
            </a:r>
            <a:r>
              <a:rPr lang="en-US" dirty="0">
                <a:latin typeface="MinionPro-Regular"/>
              </a:rPr>
              <a:t>data, it should store the </a:t>
            </a:r>
            <a:r>
              <a:rPr lang="en-US" dirty="0" smtClean="0">
                <a:latin typeface="MinionPro-Regular"/>
              </a:rPr>
              <a:t>data</a:t>
            </a:r>
          </a:p>
          <a:p>
            <a:pPr marL="285750" indent="-285750">
              <a:buFont typeface="Wingdings" panose="05000000000000000000" pitchFamily="2" charset="2"/>
              <a:buChar char="§"/>
            </a:pPr>
            <a:r>
              <a:rPr lang="en-US" dirty="0" smtClean="0">
                <a:latin typeface="MinionPro-Regular"/>
              </a:rPr>
              <a:t>when </a:t>
            </a:r>
            <a:r>
              <a:rPr lang="en-US" dirty="0">
                <a:latin typeface="MinionPro-Regular"/>
              </a:rPr>
              <a:t>you ask it again later, it should give </a:t>
            </a:r>
            <a:r>
              <a:rPr lang="en-US" dirty="0" smtClean="0">
                <a:latin typeface="MinionPro-Regular"/>
              </a:rPr>
              <a:t>the data </a:t>
            </a:r>
            <a:r>
              <a:rPr lang="en-US" dirty="0">
                <a:latin typeface="MinionPro-Regular"/>
              </a:rPr>
              <a:t>back to you.</a:t>
            </a:r>
            <a:endParaRPr lang="en-US" dirty="0"/>
          </a:p>
        </p:txBody>
      </p:sp>
      <p:sp>
        <p:nvSpPr>
          <p:cNvPr id="8" name="Rectangle 7"/>
          <p:cNvSpPr/>
          <p:nvPr/>
        </p:nvSpPr>
        <p:spPr>
          <a:xfrm>
            <a:off x="628648" y="3154578"/>
            <a:ext cx="6096000" cy="2031325"/>
          </a:xfrm>
          <a:prstGeom prst="rect">
            <a:avLst/>
          </a:prstGeom>
        </p:spPr>
        <p:txBody>
          <a:bodyPr>
            <a:spAutoFit/>
          </a:bodyPr>
          <a:lstStyle/>
          <a:p>
            <a:r>
              <a:rPr lang="en-US" i="1" dirty="0">
                <a:solidFill>
                  <a:srgbClr val="009AFF"/>
                </a:solidFill>
                <a:latin typeface="Agency FB" panose="020B0503020202020204" pitchFamily="34" charset="0"/>
              </a:rPr>
              <a:t>#!/bin/bash</a:t>
            </a:r>
          </a:p>
          <a:p>
            <a:r>
              <a:rPr lang="en-US" dirty="0" err="1">
                <a:solidFill>
                  <a:srgbClr val="000000"/>
                </a:solidFill>
                <a:latin typeface="Agency FB" panose="020B0503020202020204" pitchFamily="34" charset="0"/>
              </a:rPr>
              <a:t>db_set</a:t>
            </a:r>
            <a:r>
              <a:rPr lang="en-US" dirty="0">
                <a:solidFill>
                  <a:srgbClr val="000000"/>
                </a:solidFill>
                <a:latin typeface="Agency FB" panose="020B0503020202020204" pitchFamily="34" charset="0"/>
              </a:rPr>
              <a:t> </a:t>
            </a:r>
            <a:r>
              <a:rPr lang="en-US" dirty="0">
                <a:solidFill>
                  <a:srgbClr val="555555"/>
                </a:solidFill>
                <a:latin typeface="Agency FB" panose="020B0503020202020204" pitchFamily="34" charset="0"/>
              </a:rPr>
              <a:t>() {</a:t>
            </a:r>
          </a:p>
          <a:p>
            <a:r>
              <a:rPr lang="en-US" dirty="0" smtClean="0">
                <a:solidFill>
                  <a:srgbClr val="336666"/>
                </a:solidFill>
                <a:latin typeface="Agency FB" panose="020B0503020202020204" pitchFamily="34" charset="0"/>
              </a:rPr>
              <a:t>    echo </a:t>
            </a:r>
            <a:r>
              <a:rPr lang="en-US" dirty="0">
                <a:solidFill>
                  <a:srgbClr val="CD3300"/>
                </a:solidFill>
                <a:latin typeface="Agency FB" panose="020B0503020202020204" pitchFamily="34" charset="0"/>
              </a:rPr>
              <a:t>"</a:t>
            </a:r>
            <a:r>
              <a:rPr lang="en-US" dirty="0">
                <a:solidFill>
                  <a:srgbClr val="003333"/>
                </a:solidFill>
                <a:latin typeface="Agency FB" panose="020B0503020202020204" pitchFamily="34" charset="0"/>
              </a:rPr>
              <a:t>$1</a:t>
            </a:r>
            <a:r>
              <a:rPr lang="en-US" dirty="0">
                <a:solidFill>
                  <a:srgbClr val="CD3300"/>
                </a:solidFill>
                <a:latin typeface="Agency FB" panose="020B0503020202020204" pitchFamily="34" charset="0"/>
              </a:rPr>
              <a:t>,</a:t>
            </a:r>
            <a:r>
              <a:rPr lang="en-US" dirty="0">
                <a:solidFill>
                  <a:srgbClr val="003333"/>
                </a:solidFill>
                <a:latin typeface="Agency FB" panose="020B0503020202020204" pitchFamily="34" charset="0"/>
              </a:rPr>
              <a:t>$2</a:t>
            </a:r>
            <a:r>
              <a:rPr lang="en-US" dirty="0">
                <a:solidFill>
                  <a:srgbClr val="CD3300"/>
                </a:solidFill>
                <a:latin typeface="Agency FB" panose="020B0503020202020204" pitchFamily="34" charset="0"/>
              </a:rPr>
              <a:t>" </a:t>
            </a:r>
            <a:r>
              <a:rPr lang="en-US" dirty="0">
                <a:solidFill>
                  <a:srgbClr val="000000"/>
                </a:solidFill>
                <a:latin typeface="Agency FB" panose="020B0503020202020204" pitchFamily="34" charset="0"/>
              </a:rPr>
              <a:t>&gt;&gt; database</a:t>
            </a:r>
          </a:p>
          <a:p>
            <a:r>
              <a:rPr lang="en-US" dirty="0">
                <a:solidFill>
                  <a:srgbClr val="555555"/>
                </a:solidFill>
                <a:latin typeface="Agency FB" panose="020B0503020202020204" pitchFamily="34" charset="0"/>
              </a:rPr>
              <a:t>}</a:t>
            </a:r>
          </a:p>
          <a:p>
            <a:r>
              <a:rPr lang="en-US" dirty="0" err="1">
                <a:solidFill>
                  <a:srgbClr val="000000"/>
                </a:solidFill>
                <a:latin typeface="Agency FB" panose="020B0503020202020204" pitchFamily="34" charset="0"/>
              </a:rPr>
              <a:t>db_get</a:t>
            </a:r>
            <a:r>
              <a:rPr lang="en-US" dirty="0">
                <a:solidFill>
                  <a:srgbClr val="000000"/>
                </a:solidFill>
                <a:latin typeface="Agency FB" panose="020B0503020202020204" pitchFamily="34" charset="0"/>
              </a:rPr>
              <a:t> </a:t>
            </a:r>
            <a:r>
              <a:rPr lang="en-US" dirty="0">
                <a:solidFill>
                  <a:srgbClr val="555555"/>
                </a:solidFill>
                <a:latin typeface="Agency FB" panose="020B0503020202020204" pitchFamily="34" charset="0"/>
              </a:rPr>
              <a:t>() {</a:t>
            </a:r>
          </a:p>
          <a:p>
            <a:r>
              <a:rPr lang="pt-BR" dirty="0" smtClean="0">
                <a:solidFill>
                  <a:srgbClr val="000000"/>
                </a:solidFill>
                <a:latin typeface="Agency FB" panose="020B0503020202020204" pitchFamily="34" charset="0"/>
              </a:rPr>
              <a:t>    </a:t>
            </a:r>
            <a:r>
              <a:rPr lang="pt-BR" dirty="0">
                <a:solidFill>
                  <a:srgbClr val="336666"/>
                </a:solidFill>
                <a:latin typeface="Agency FB" panose="020B0503020202020204" pitchFamily="34" charset="0"/>
              </a:rPr>
              <a:t>grep</a:t>
            </a:r>
            <a:r>
              <a:rPr lang="pt-BR" dirty="0" smtClean="0">
                <a:solidFill>
                  <a:srgbClr val="000000"/>
                </a:solidFill>
                <a:latin typeface="Agency FB" panose="020B0503020202020204" pitchFamily="34" charset="0"/>
              </a:rPr>
              <a:t> </a:t>
            </a:r>
            <a:r>
              <a:rPr lang="pt-BR" dirty="0">
                <a:solidFill>
                  <a:srgbClr val="CD3300"/>
                </a:solidFill>
                <a:latin typeface="Agency FB" panose="020B0503020202020204" pitchFamily="34" charset="0"/>
              </a:rPr>
              <a:t>"^</a:t>
            </a:r>
            <a:r>
              <a:rPr lang="pt-BR" dirty="0">
                <a:solidFill>
                  <a:srgbClr val="003333"/>
                </a:solidFill>
                <a:latin typeface="Agency FB" panose="020B0503020202020204" pitchFamily="34" charset="0"/>
              </a:rPr>
              <a:t>$1</a:t>
            </a:r>
            <a:r>
              <a:rPr lang="pt-BR" dirty="0">
                <a:solidFill>
                  <a:srgbClr val="CD3300"/>
                </a:solidFill>
                <a:latin typeface="Agency FB" panose="020B0503020202020204" pitchFamily="34" charset="0"/>
              </a:rPr>
              <a:t>," </a:t>
            </a:r>
            <a:r>
              <a:rPr lang="pt-BR" dirty="0">
                <a:solidFill>
                  <a:srgbClr val="000000"/>
                </a:solidFill>
                <a:latin typeface="Agency FB" panose="020B0503020202020204" pitchFamily="34" charset="0"/>
              </a:rPr>
              <a:t>database | </a:t>
            </a:r>
            <a:r>
              <a:rPr lang="pt-BR" dirty="0">
                <a:solidFill>
                  <a:srgbClr val="336666"/>
                </a:solidFill>
                <a:latin typeface="Agency FB" panose="020B0503020202020204" pitchFamily="34" charset="0"/>
              </a:rPr>
              <a:t>sed</a:t>
            </a:r>
            <a:r>
              <a:rPr lang="pt-BR" dirty="0">
                <a:solidFill>
                  <a:srgbClr val="000000"/>
                </a:solidFill>
                <a:latin typeface="Agency FB" panose="020B0503020202020204" pitchFamily="34" charset="0"/>
              </a:rPr>
              <a:t> -e </a:t>
            </a:r>
            <a:r>
              <a:rPr lang="pt-BR" dirty="0">
                <a:solidFill>
                  <a:srgbClr val="CD3300"/>
                </a:solidFill>
                <a:latin typeface="Agency FB" panose="020B0503020202020204" pitchFamily="34" charset="0"/>
              </a:rPr>
              <a:t>"s/^</a:t>
            </a:r>
            <a:r>
              <a:rPr lang="pt-BR" dirty="0">
                <a:solidFill>
                  <a:srgbClr val="003333"/>
                </a:solidFill>
                <a:latin typeface="Agency FB" panose="020B0503020202020204" pitchFamily="34" charset="0"/>
              </a:rPr>
              <a:t>$1</a:t>
            </a:r>
            <a:r>
              <a:rPr lang="pt-BR" dirty="0">
                <a:solidFill>
                  <a:srgbClr val="CD3300"/>
                </a:solidFill>
                <a:latin typeface="Agency FB" panose="020B0503020202020204" pitchFamily="34" charset="0"/>
              </a:rPr>
              <a:t>,//" </a:t>
            </a:r>
            <a:r>
              <a:rPr lang="pt-BR" dirty="0">
                <a:solidFill>
                  <a:srgbClr val="000000"/>
                </a:solidFill>
                <a:latin typeface="Agency FB" panose="020B0503020202020204" pitchFamily="34" charset="0"/>
              </a:rPr>
              <a:t>| </a:t>
            </a:r>
            <a:r>
              <a:rPr lang="pt-BR" dirty="0">
                <a:solidFill>
                  <a:srgbClr val="336666"/>
                </a:solidFill>
                <a:latin typeface="Agency FB" panose="020B0503020202020204" pitchFamily="34" charset="0"/>
              </a:rPr>
              <a:t>tail</a:t>
            </a:r>
            <a:r>
              <a:rPr lang="pt-BR" dirty="0">
                <a:solidFill>
                  <a:srgbClr val="000000"/>
                </a:solidFill>
                <a:latin typeface="Agency FB" panose="020B0503020202020204" pitchFamily="34" charset="0"/>
              </a:rPr>
              <a:t> -n 1</a:t>
            </a:r>
          </a:p>
          <a:p>
            <a:r>
              <a:rPr lang="en-US" dirty="0">
                <a:solidFill>
                  <a:srgbClr val="555555"/>
                </a:solidFill>
                <a:latin typeface="Agency FB" panose="020B0503020202020204" pitchFamily="34" charset="0"/>
              </a:rPr>
              <a:t>}</a:t>
            </a:r>
            <a:endParaRPr lang="en-US" dirty="0">
              <a:latin typeface="Agency FB" panose="020B0503020202020204" pitchFamily="34" charset="0"/>
            </a:endParaRPr>
          </a:p>
        </p:txBody>
      </p:sp>
      <p:sp>
        <p:nvSpPr>
          <p:cNvPr id="9" name="Rectangle 8"/>
          <p:cNvSpPr/>
          <p:nvPr/>
        </p:nvSpPr>
        <p:spPr>
          <a:xfrm>
            <a:off x="628648" y="2699632"/>
            <a:ext cx="4478811" cy="369332"/>
          </a:xfrm>
          <a:prstGeom prst="rect">
            <a:avLst/>
          </a:prstGeom>
        </p:spPr>
        <p:txBody>
          <a:bodyPr wrap="square">
            <a:spAutoFit/>
          </a:bodyPr>
          <a:lstStyle/>
          <a:p>
            <a:r>
              <a:rPr lang="en-US" b="1" i="1" dirty="0" smtClean="0">
                <a:latin typeface="MinionPro-It"/>
              </a:rPr>
              <a:t>A simple database to start with…</a:t>
            </a:r>
            <a:endParaRPr lang="en-US" b="1" i="1" dirty="0"/>
          </a:p>
        </p:txBody>
      </p:sp>
      <p:sp>
        <p:nvSpPr>
          <p:cNvPr id="10" name="Rectangle 9"/>
          <p:cNvSpPr/>
          <p:nvPr/>
        </p:nvSpPr>
        <p:spPr>
          <a:xfrm>
            <a:off x="5764941" y="3154578"/>
            <a:ext cx="5604258" cy="923330"/>
          </a:xfrm>
          <a:prstGeom prst="rect">
            <a:avLst/>
          </a:prstGeom>
        </p:spPr>
        <p:txBody>
          <a:bodyPr wrap="square">
            <a:spAutoFit/>
          </a:bodyPr>
          <a:lstStyle/>
          <a:p>
            <a:r>
              <a:rPr lang="en-US" dirty="0" smtClean="0">
                <a:latin typeface="MinionPro-Regular"/>
              </a:rPr>
              <a:t>Performance Analysis:</a:t>
            </a:r>
          </a:p>
          <a:p>
            <a:pPr marL="285750" indent="-285750">
              <a:buFont typeface="Wingdings" panose="05000000000000000000" pitchFamily="2" charset="2"/>
              <a:buChar char="§"/>
            </a:pPr>
            <a:r>
              <a:rPr lang="en-US" dirty="0" smtClean="0">
                <a:latin typeface="MinionPro-Regular"/>
              </a:rPr>
              <a:t>Good performance for </a:t>
            </a:r>
            <a:r>
              <a:rPr lang="en-US" i="1" dirty="0" err="1" smtClean="0">
                <a:latin typeface="MinionPro-Regular"/>
              </a:rPr>
              <a:t>db_set</a:t>
            </a:r>
            <a:r>
              <a:rPr lang="en-US" dirty="0" smtClean="0">
                <a:latin typeface="MinionPro-Regular"/>
              </a:rPr>
              <a:t>, Efficient write, </a:t>
            </a:r>
            <a:r>
              <a:rPr lang="en-US" i="1" dirty="0" smtClean="0">
                <a:latin typeface="MinionPro-Regular"/>
              </a:rPr>
              <a:t>O(1)</a:t>
            </a:r>
          </a:p>
          <a:p>
            <a:pPr marL="285750" indent="-285750">
              <a:buFont typeface="Wingdings" panose="05000000000000000000" pitchFamily="2" charset="2"/>
              <a:buChar char="§"/>
            </a:pPr>
            <a:r>
              <a:rPr lang="en-US" dirty="0" smtClean="0">
                <a:latin typeface="MinionPro-Regular"/>
              </a:rPr>
              <a:t>Terrible performance for </a:t>
            </a:r>
            <a:r>
              <a:rPr lang="en-US" i="1" dirty="0" err="1" smtClean="0">
                <a:latin typeface="MinionPro-Regular"/>
              </a:rPr>
              <a:t>db_get</a:t>
            </a:r>
            <a:r>
              <a:rPr lang="en-US" dirty="0" smtClean="0">
                <a:latin typeface="MinionPro-Regular"/>
              </a:rPr>
              <a:t>, </a:t>
            </a:r>
            <a:r>
              <a:rPr lang="en-US" i="1" dirty="0" smtClean="0">
                <a:latin typeface="MinionPro-Regular"/>
              </a:rPr>
              <a:t>O(n)</a:t>
            </a:r>
            <a:endParaRPr lang="en-US" i="1" dirty="0"/>
          </a:p>
        </p:txBody>
      </p:sp>
    </p:spTree>
    <p:extLst>
      <p:ext uri="{BB962C8B-B14F-4D97-AF65-F5344CB8AC3E}">
        <p14:creationId xmlns:p14="http://schemas.microsoft.com/office/powerpoint/2010/main" val="40996226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49" y="365126"/>
            <a:ext cx="11003177" cy="1325563"/>
          </a:xfrm>
        </p:spPr>
        <p:txBody>
          <a:bodyPr>
            <a:normAutofit/>
          </a:bodyPr>
          <a:lstStyle/>
          <a:p>
            <a:r>
              <a:rPr lang="en-US" sz="3600" dirty="0">
                <a:solidFill>
                  <a:srgbClr val="FF9B33"/>
                </a:solidFill>
                <a:latin typeface="Arial" panose="020B0604020202020204" pitchFamily="34" charset="0"/>
              </a:rPr>
              <a:t>Storage and </a:t>
            </a:r>
            <a:r>
              <a:rPr lang="en-US" sz="3600" dirty="0" smtClean="0">
                <a:solidFill>
                  <a:srgbClr val="FF9B33"/>
                </a:solidFill>
                <a:latin typeface="Arial" panose="020B0604020202020204" pitchFamily="34" charset="0"/>
              </a:rPr>
              <a:t>Retrieval (Cont’d)</a:t>
            </a:r>
            <a:endParaRPr lang="en-US" dirty="0"/>
          </a:p>
        </p:txBody>
      </p:sp>
      <p:sp>
        <p:nvSpPr>
          <p:cNvPr id="5" name="Rectangle 4"/>
          <p:cNvSpPr/>
          <p:nvPr/>
        </p:nvSpPr>
        <p:spPr>
          <a:xfrm>
            <a:off x="480367" y="1506023"/>
            <a:ext cx="4478811" cy="369332"/>
          </a:xfrm>
          <a:prstGeom prst="rect">
            <a:avLst/>
          </a:prstGeom>
        </p:spPr>
        <p:txBody>
          <a:bodyPr wrap="square">
            <a:spAutoFit/>
          </a:bodyPr>
          <a:lstStyle/>
          <a:p>
            <a:r>
              <a:rPr lang="en-US" b="1" i="1" dirty="0" smtClean="0">
                <a:latin typeface="MinionPro-It"/>
              </a:rPr>
              <a:t>How to improve the previous system?</a:t>
            </a:r>
            <a:endParaRPr lang="en-US" b="1" i="1" dirty="0"/>
          </a:p>
        </p:txBody>
      </p:sp>
      <p:pic>
        <p:nvPicPr>
          <p:cNvPr id="6" name="Picture 5"/>
          <p:cNvPicPr>
            <a:picLocks noChangeAspect="1"/>
          </p:cNvPicPr>
          <p:nvPr/>
        </p:nvPicPr>
        <p:blipFill>
          <a:blip r:embed="rId2"/>
          <a:stretch>
            <a:fillRect/>
          </a:stretch>
        </p:blipFill>
        <p:spPr>
          <a:xfrm>
            <a:off x="6483178" y="1250648"/>
            <a:ext cx="5486400" cy="2698279"/>
          </a:xfrm>
          <a:prstGeom prst="rect">
            <a:avLst/>
          </a:prstGeom>
        </p:spPr>
      </p:pic>
      <p:sp>
        <p:nvSpPr>
          <p:cNvPr id="7" name="Rectangle 6"/>
          <p:cNvSpPr/>
          <p:nvPr/>
        </p:nvSpPr>
        <p:spPr>
          <a:xfrm>
            <a:off x="6597221" y="3948927"/>
            <a:ext cx="4860325" cy="246221"/>
          </a:xfrm>
          <a:prstGeom prst="rect">
            <a:avLst/>
          </a:prstGeom>
        </p:spPr>
        <p:txBody>
          <a:bodyPr wrap="square">
            <a:spAutoFit/>
          </a:bodyPr>
          <a:lstStyle/>
          <a:p>
            <a:r>
              <a:rPr lang="en-US" sz="1000" dirty="0"/>
              <a:t>Storing a log of key-value pairs in a CSV-like format, indexed with an </a:t>
            </a:r>
            <a:r>
              <a:rPr lang="en-US" sz="1000" dirty="0" smtClean="0"/>
              <a:t>in-memory hash </a:t>
            </a:r>
            <a:r>
              <a:rPr lang="en-US" sz="1000" dirty="0"/>
              <a:t>map.</a:t>
            </a:r>
          </a:p>
        </p:txBody>
      </p:sp>
      <p:sp>
        <p:nvSpPr>
          <p:cNvPr id="8" name="Rectangle 7"/>
          <p:cNvSpPr/>
          <p:nvPr/>
        </p:nvSpPr>
        <p:spPr>
          <a:xfrm>
            <a:off x="480366" y="1968538"/>
            <a:ext cx="6126379" cy="923330"/>
          </a:xfrm>
          <a:prstGeom prst="rect">
            <a:avLst/>
          </a:prstGeom>
        </p:spPr>
        <p:txBody>
          <a:bodyPr wrap="square">
            <a:spAutoFit/>
          </a:bodyPr>
          <a:lstStyle/>
          <a:p>
            <a:r>
              <a:rPr lang="en-US" dirty="0">
                <a:latin typeface="MinionPro-Regular"/>
              </a:rPr>
              <a:t>keep an </a:t>
            </a:r>
            <a:r>
              <a:rPr lang="en-US" dirty="0" smtClean="0">
                <a:latin typeface="MinionPro-Regular"/>
              </a:rPr>
              <a:t>in-memory hash </a:t>
            </a:r>
            <a:r>
              <a:rPr lang="en-US" dirty="0">
                <a:latin typeface="MinionPro-Regular"/>
              </a:rPr>
              <a:t>map where every key is mapped to a byte offset in the data file—the location </a:t>
            </a:r>
            <a:r>
              <a:rPr lang="en-US" dirty="0" smtClean="0">
                <a:latin typeface="MinionPro-Regular"/>
              </a:rPr>
              <a:t>at which </a:t>
            </a:r>
            <a:r>
              <a:rPr lang="en-US" dirty="0">
                <a:latin typeface="MinionPro-Regular"/>
              </a:rPr>
              <a:t>the value can be </a:t>
            </a:r>
            <a:r>
              <a:rPr lang="en-US" dirty="0" smtClean="0">
                <a:latin typeface="MinionPro-Regular"/>
              </a:rPr>
              <a:t>found.</a:t>
            </a:r>
            <a:endParaRPr lang="en-US" dirty="0"/>
          </a:p>
        </p:txBody>
      </p:sp>
      <p:sp>
        <p:nvSpPr>
          <p:cNvPr id="9" name="Rectangle 8"/>
          <p:cNvSpPr/>
          <p:nvPr/>
        </p:nvSpPr>
        <p:spPr>
          <a:xfrm>
            <a:off x="490794" y="2904183"/>
            <a:ext cx="6002812" cy="1477328"/>
          </a:xfrm>
          <a:prstGeom prst="rect">
            <a:avLst/>
          </a:prstGeom>
        </p:spPr>
        <p:txBody>
          <a:bodyPr wrap="square">
            <a:spAutoFit/>
          </a:bodyPr>
          <a:lstStyle/>
          <a:p>
            <a:r>
              <a:rPr lang="en-US" dirty="0" smtClean="0">
                <a:latin typeface="MinionPro-Regular"/>
              </a:rPr>
              <a:t>Question:</a:t>
            </a:r>
          </a:p>
          <a:p>
            <a:pPr marL="285750" indent="-285750">
              <a:buFont typeface="Wingdings" panose="05000000000000000000" pitchFamily="2" charset="2"/>
              <a:buChar char="§"/>
            </a:pPr>
            <a:r>
              <a:rPr lang="en-US" dirty="0" smtClean="0">
                <a:latin typeface="MinionPro-Regular"/>
              </a:rPr>
              <a:t>How </a:t>
            </a:r>
            <a:r>
              <a:rPr lang="en-US" dirty="0">
                <a:latin typeface="MinionPro-Regular"/>
              </a:rPr>
              <a:t>to look up a value </a:t>
            </a:r>
            <a:r>
              <a:rPr lang="en-US" dirty="0" smtClean="0">
                <a:latin typeface="MinionPro-Regular"/>
              </a:rPr>
              <a:t>(read) ?</a:t>
            </a:r>
            <a:endParaRPr lang="en-US" i="1" dirty="0" smtClean="0">
              <a:latin typeface="MinionPro-Regular"/>
            </a:endParaRPr>
          </a:p>
          <a:p>
            <a:pPr marL="285750" indent="-285750">
              <a:buFont typeface="Wingdings" panose="05000000000000000000" pitchFamily="2" charset="2"/>
              <a:buChar char="§"/>
            </a:pPr>
            <a:r>
              <a:rPr lang="en-US" dirty="0" smtClean="0">
                <a:latin typeface="MinionPro-Regular"/>
              </a:rPr>
              <a:t>How to insert or update a new key-value pair (write)?</a:t>
            </a:r>
          </a:p>
          <a:p>
            <a:endParaRPr lang="en-US" i="1" dirty="0">
              <a:latin typeface="MinionPro-Regular"/>
            </a:endParaRPr>
          </a:p>
          <a:p>
            <a:r>
              <a:rPr lang="en-US" i="1" dirty="0" smtClean="0"/>
              <a:t>High performance read and write</a:t>
            </a:r>
            <a:endParaRPr lang="en-US" i="1" dirty="0"/>
          </a:p>
        </p:txBody>
      </p:sp>
      <p:sp>
        <p:nvSpPr>
          <p:cNvPr id="10" name="Rectangle 9"/>
          <p:cNvSpPr/>
          <p:nvPr/>
        </p:nvSpPr>
        <p:spPr>
          <a:xfrm>
            <a:off x="480366" y="4469074"/>
            <a:ext cx="6002812" cy="646331"/>
          </a:xfrm>
          <a:prstGeom prst="rect">
            <a:avLst/>
          </a:prstGeom>
        </p:spPr>
        <p:txBody>
          <a:bodyPr wrap="square">
            <a:spAutoFit/>
          </a:bodyPr>
          <a:lstStyle/>
          <a:p>
            <a:r>
              <a:rPr lang="en-US" dirty="0" smtClean="0">
                <a:latin typeface="MinionPro-Regular"/>
              </a:rPr>
              <a:t>Follow-up:</a:t>
            </a:r>
          </a:p>
          <a:p>
            <a:pPr marL="285750" indent="-285750">
              <a:buFont typeface="Wingdings" panose="05000000000000000000" pitchFamily="2" charset="2"/>
              <a:buChar char="§"/>
            </a:pPr>
            <a:r>
              <a:rPr lang="en-US" dirty="0" smtClean="0">
                <a:latin typeface="MinionPro-Regular"/>
              </a:rPr>
              <a:t>How do we avoid eventually running out of disk?</a:t>
            </a:r>
            <a:endParaRPr lang="en-US" i="1" dirty="0"/>
          </a:p>
        </p:txBody>
      </p:sp>
      <p:pic>
        <p:nvPicPr>
          <p:cNvPr id="12" name="Picture 11"/>
          <p:cNvPicPr>
            <a:picLocks noChangeAspect="1"/>
          </p:cNvPicPr>
          <p:nvPr/>
        </p:nvPicPr>
        <p:blipFill>
          <a:blip r:embed="rId3"/>
          <a:stretch>
            <a:fillRect/>
          </a:stretch>
        </p:blipFill>
        <p:spPr>
          <a:xfrm>
            <a:off x="6597221" y="4450014"/>
            <a:ext cx="5486400" cy="2021305"/>
          </a:xfrm>
          <a:prstGeom prst="rect">
            <a:avLst/>
          </a:prstGeom>
        </p:spPr>
      </p:pic>
      <p:sp>
        <p:nvSpPr>
          <p:cNvPr id="13" name="Rectangle 12"/>
          <p:cNvSpPr/>
          <p:nvPr/>
        </p:nvSpPr>
        <p:spPr>
          <a:xfrm>
            <a:off x="450569" y="5370271"/>
            <a:ext cx="6185972" cy="923330"/>
          </a:xfrm>
          <a:prstGeom prst="rect">
            <a:avLst/>
          </a:prstGeom>
        </p:spPr>
        <p:txBody>
          <a:bodyPr wrap="square">
            <a:spAutoFit/>
          </a:bodyPr>
          <a:lstStyle/>
          <a:p>
            <a:r>
              <a:rPr lang="en-US" i="1" dirty="0" smtClean="0">
                <a:latin typeface="MinionPro-Regular"/>
              </a:rPr>
              <a:t>Compaction</a:t>
            </a:r>
            <a:r>
              <a:rPr lang="en-US" dirty="0" smtClean="0">
                <a:latin typeface="MinionPro-Regular"/>
              </a:rPr>
              <a:t>: break </a:t>
            </a:r>
            <a:r>
              <a:rPr lang="en-US" dirty="0">
                <a:latin typeface="MinionPro-Regular"/>
              </a:rPr>
              <a:t>the log into segments of a </a:t>
            </a:r>
            <a:r>
              <a:rPr lang="en-US" dirty="0" smtClean="0">
                <a:latin typeface="MinionPro-Regular"/>
              </a:rPr>
              <a:t>certain size </a:t>
            </a:r>
            <a:r>
              <a:rPr lang="en-US" dirty="0">
                <a:latin typeface="MinionPro-Regular"/>
              </a:rPr>
              <a:t>by closing a segment file when it reaches a certain size, and making </a:t>
            </a:r>
            <a:r>
              <a:rPr lang="en-US" dirty="0" smtClean="0">
                <a:latin typeface="MinionPro-Regular"/>
              </a:rPr>
              <a:t>subsequent writes </a:t>
            </a:r>
            <a:r>
              <a:rPr lang="en-US" dirty="0">
                <a:latin typeface="MinionPro-Regular"/>
              </a:rPr>
              <a:t>to a new segment file.</a:t>
            </a:r>
            <a:endParaRPr lang="en-US" dirty="0"/>
          </a:p>
        </p:txBody>
      </p:sp>
    </p:spTree>
    <p:extLst>
      <p:ext uri="{BB962C8B-B14F-4D97-AF65-F5344CB8AC3E}">
        <p14:creationId xmlns:p14="http://schemas.microsoft.com/office/powerpoint/2010/main" val="35180935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49" y="365126"/>
            <a:ext cx="11003177" cy="1325563"/>
          </a:xfrm>
        </p:spPr>
        <p:txBody>
          <a:bodyPr>
            <a:normAutofit/>
          </a:bodyPr>
          <a:lstStyle/>
          <a:p>
            <a:r>
              <a:rPr lang="en-US" sz="3600" dirty="0">
                <a:solidFill>
                  <a:srgbClr val="FF9B33"/>
                </a:solidFill>
                <a:latin typeface="Arial" panose="020B0604020202020204" pitchFamily="34" charset="0"/>
              </a:rPr>
              <a:t>Storage and </a:t>
            </a:r>
            <a:r>
              <a:rPr lang="en-US" sz="3600" dirty="0" smtClean="0">
                <a:solidFill>
                  <a:srgbClr val="FF9B33"/>
                </a:solidFill>
                <a:latin typeface="Arial" panose="020B0604020202020204" pitchFamily="34" charset="0"/>
              </a:rPr>
              <a:t>Retrieval (Cont’d)</a:t>
            </a:r>
            <a:endParaRPr lang="en-US" dirty="0"/>
          </a:p>
        </p:txBody>
      </p:sp>
      <p:sp>
        <p:nvSpPr>
          <p:cNvPr id="5" name="Rectangle 4"/>
          <p:cNvSpPr/>
          <p:nvPr/>
        </p:nvSpPr>
        <p:spPr>
          <a:xfrm>
            <a:off x="480367" y="1506023"/>
            <a:ext cx="5936909" cy="369332"/>
          </a:xfrm>
          <a:prstGeom prst="rect">
            <a:avLst/>
          </a:prstGeom>
        </p:spPr>
        <p:txBody>
          <a:bodyPr wrap="square">
            <a:spAutoFit/>
          </a:bodyPr>
          <a:lstStyle/>
          <a:p>
            <a:r>
              <a:rPr lang="en-US" i="1" dirty="0"/>
              <a:t>Performing compaction and segment merging simultaneously</a:t>
            </a:r>
            <a:endParaRPr lang="en-US" dirty="0">
              <a:solidFill>
                <a:srgbClr val="336666"/>
              </a:solidFill>
              <a:latin typeface="Agency FB" panose="020B0503020202020204" pitchFamily="34" charset="0"/>
            </a:endParaRPr>
          </a:p>
        </p:txBody>
      </p:sp>
      <p:sp>
        <p:nvSpPr>
          <p:cNvPr id="9" name="Rectangle 8"/>
          <p:cNvSpPr/>
          <p:nvPr/>
        </p:nvSpPr>
        <p:spPr>
          <a:xfrm>
            <a:off x="490794" y="2072159"/>
            <a:ext cx="6002812" cy="1477328"/>
          </a:xfrm>
          <a:prstGeom prst="rect">
            <a:avLst/>
          </a:prstGeom>
        </p:spPr>
        <p:txBody>
          <a:bodyPr wrap="square">
            <a:spAutoFit/>
          </a:bodyPr>
          <a:lstStyle/>
          <a:p>
            <a:r>
              <a:rPr lang="en-US" dirty="0" smtClean="0">
                <a:latin typeface="MinionPro-Regular"/>
              </a:rPr>
              <a:t>Question:</a:t>
            </a:r>
          </a:p>
          <a:p>
            <a:pPr marL="285750" indent="-285750">
              <a:buFont typeface="Wingdings" panose="05000000000000000000" pitchFamily="2" charset="2"/>
              <a:buChar char="§"/>
            </a:pPr>
            <a:r>
              <a:rPr lang="en-US" dirty="0" smtClean="0">
                <a:latin typeface="MinionPro-Regular"/>
              </a:rPr>
              <a:t>What has changed (read vs. write) ?</a:t>
            </a:r>
          </a:p>
          <a:p>
            <a:pPr marL="285750" indent="-285750">
              <a:buFont typeface="Wingdings" panose="05000000000000000000" pitchFamily="2" charset="2"/>
              <a:buChar char="§"/>
            </a:pPr>
            <a:r>
              <a:rPr lang="en-US" dirty="0" smtClean="0">
                <a:latin typeface="MinionPro-Regular"/>
              </a:rPr>
              <a:t>How to delete a record? (</a:t>
            </a:r>
            <a:r>
              <a:rPr lang="en-US" i="1" dirty="0"/>
              <a:t>tombstone</a:t>
            </a:r>
            <a:r>
              <a:rPr lang="en-US" dirty="0" smtClean="0">
                <a:latin typeface="MinionPro-Regular"/>
              </a:rPr>
              <a:t>)</a:t>
            </a:r>
          </a:p>
          <a:p>
            <a:pPr marL="285750" indent="-285750">
              <a:buFont typeface="Wingdings" panose="05000000000000000000" pitchFamily="2" charset="2"/>
              <a:buChar char="§"/>
            </a:pPr>
            <a:r>
              <a:rPr lang="en-US" dirty="0" smtClean="0">
                <a:latin typeface="MinionPro-Regular"/>
              </a:rPr>
              <a:t>How to recover from crash?</a:t>
            </a:r>
          </a:p>
          <a:p>
            <a:pPr marL="285750" indent="-285750">
              <a:buFont typeface="Wingdings" panose="05000000000000000000" pitchFamily="2" charset="2"/>
              <a:buChar char="§"/>
            </a:pPr>
            <a:r>
              <a:rPr lang="en-US" dirty="0" smtClean="0">
                <a:latin typeface="MinionPro-Regular"/>
              </a:rPr>
              <a:t>What kind of concurrency control we can provide?</a:t>
            </a:r>
          </a:p>
        </p:txBody>
      </p:sp>
      <p:sp>
        <p:nvSpPr>
          <p:cNvPr id="10" name="Rectangle 9"/>
          <p:cNvSpPr/>
          <p:nvPr/>
        </p:nvSpPr>
        <p:spPr>
          <a:xfrm>
            <a:off x="490794" y="3999517"/>
            <a:ext cx="6002812" cy="923330"/>
          </a:xfrm>
          <a:prstGeom prst="rect">
            <a:avLst/>
          </a:prstGeom>
        </p:spPr>
        <p:txBody>
          <a:bodyPr wrap="square">
            <a:spAutoFit/>
          </a:bodyPr>
          <a:lstStyle/>
          <a:p>
            <a:r>
              <a:rPr lang="en-US" dirty="0" smtClean="0">
                <a:latin typeface="MinionPro-Regular"/>
              </a:rPr>
              <a:t>Limitations</a:t>
            </a:r>
          </a:p>
          <a:p>
            <a:pPr marL="285750" indent="-285750">
              <a:buFont typeface="Wingdings" panose="05000000000000000000" pitchFamily="2" charset="2"/>
              <a:buChar char="§"/>
            </a:pPr>
            <a:r>
              <a:rPr lang="en-US" dirty="0" smtClean="0">
                <a:latin typeface="MinionPro-Regular"/>
              </a:rPr>
              <a:t>The hash table must fit in memory</a:t>
            </a:r>
          </a:p>
          <a:p>
            <a:pPr marL="285750" indent="-285750">
              <a:buFont typeface="Wingdings" panose="05000000000000000000" pitchFamily="2" charset="2"/>
              <a:buChar char="§"/>
            </a:pPr>
            <a:r>
              <a:rPr lang="en-US" i="1" dirty="0" smtClean="0">
                <a:latin typeface="MinionPro-Regular"/>
              </a:rPr>
              <a:t>Range queries </a:t>
            </a:r>
            <a:r>
              <a:rPr lang="en-US" dirty="0" smtClean="0">
                <a:latin typeface="MinionPro-Regular"/>
              </a:rPr>
              <a:t>are not efficient</a:t>
            </a:r>
            <a:endParaRPr lang="en-US" dirty="0"/>
          </a:p>
        </p:txBody>
      </p:sp>
      <p:pic>
        <p:nvPicPr>
          <p:cNvPr id="2" name="Picture 1"/>
          <p:cNvPicPr>
            <a:picLocks noChangeAspect="1"/>
          </p:cNvPicPr>
          <p:nvPr/>
        </p:nvPicPr>
        <p:blipFill>
          <a:blip r:embed="rId2"/>
          <a:stretch>
            <a:fillRect/>
          </a:stretch>
        </p:blipFill>
        <p:spPr>
          <a:xfrm>
            <a:off x="7059826" y="2256016"/>
            <a:ext cx="4572000" cy="2323364"/>
          </a:xfrm>
          <a:prstGeom prst="rect">
            <a:avLst/>
          </a:prstGeom>
        </p:spPr>
      </p:pic>
      <p:sp>
        <p:nvSpPr>
          <p:cNvPr id="14" name="Rectangle 13"/>
          <p:cNvSpPr/>
          <p:nvPr/>
        </p:nvSpPr>
        <p:spPr>
          <a:xfrm>
            <a:off x="490794" y="5372877"/>
            <a:ext cx="4478811" cy="369332"/>
          </a:xfrm>
          <a:prstGeom prst="rect">
            <a:avLst/>
          </a:prstGeom>
        </p:spPr>
        <p:txBody>
          <a:bodyPr wrap="square">
            <a:spAutoFit/>
          </a:bodyPr>
          <a:lstStyle/>
          <a:p>
            <a:r>
              <a:rPr lang="en-US" b="1" i="1" dirty="0" smtClean="0">
                <a:latin typeface="MinionPro-It"/>
              </a:rPr>
              <a:t>How can we improve?</a:t>
            </a:r>
            <a:endParaRPr lang="en-US" b="1" i="1" dirty="0"/>
          </a:p>
        </p:txBody>
      </p:sp>
    </p:spTree>
    <p:extLst>
      <p:ext uri="{BB962C8B-B14F-4D97-AF65-F5344CB8AC3E}">
        <p14:creationId xmlns:p14="http://schemas.microsoft.com/office/powerpoint/2010/main" val="28416577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49" y="365126"/>
            <a:ext cx="11003177" cy="1325563"/>
          </a:xfrm>
        </p:spPr>
        <p:txBody>
          <a:bodyPr>
            <a:normAutofit/>
          </a:bodyPr>
          <a:lstStyle/>
          <a:p>
            <a:r>
              <a:rPr lang="en-US" sz="3600" dirty="0" err="1" smtClean="0">
                <a:solidFill>
                  <a:srgbClr val="FF9B33"/>
                </a:solidFill>
                <a:latin typeface="Arial" panose="020B0604020202020204" pitchFamily="34" charset="0"/>
              </a:rPr>
              <a:t>SSTables</a:t>
            </a:r>
            <a:r>
              <a:rPr lang="en-US" sz="3600" dirty="0" smtClean="0">
                <a:solidFill>
                  <a:srgbClr val="FF9B33"/>
                </a:solidFill>
                <a:latin typeface="Arial" panose="020B0604020202020204" pitchFamily="34" charset="0"/>
              </a:rPr>
              <a:t> and LSM-Trees</a:t>
            </a:r>
            <a:endParaRPr lang="en-US" dirty="0"/>
          </a:p>
        </p:txBody>
      </p:sp>
      <p:sp>
        <p:nvSpPr>
          <p:cNvPr id="5" name="Rectangle 4"/>
          <p:cNvSpPr/>
          <p:nvPr/>
        </p:nvSpPr>
        <p:spPr>
          <a:xfrm>
            <a:off x="480367" y="1300073"/>
            <a:ext cx="5936909" cy="369332"/>
          </a:xfrm>
          <a:prstGeom prst="rect">
            <a:avLst/>
          </a:prstGeom>
        </p:spPr>
        <p:txBody>
          <a:bodyPr wrap="square">
            <a:spAutoFit/>
          </a:bodyPr>
          <a:lstStyle/>
          <a:p>
            <a:r>
              <a:rPr lang="en-US" i="1" dirty="0" smtClean="0"/>
              <a:t>Make the segment file (key-value file) sorted by key</a:t>
            </a:r>
            <a:endParaRPr lang="en-US" dirty="0">
              <a:solidFill>
                <a:srgbClr val="336666"/>
              </a:solidFill>
              <a:latin typeface="Agency FB" panose="020B0503020202020204" pitchFamily="34" charset="0"/>
            </a:endParaRPr>
          </a:p>
        </p:txBody>
      </p:sp>
      <p:sp>
        <p:nvSpPr>
          <p:cNvPr id="6" name="Rectangle 5"/>
          <p:cNvSpPr/>
          <p:nvPr/>
        </p:nvSpPr>
        <p:spPr>
          <a:xfrm>
            <a:off x="480366" y="1718835"/>
            <a:ext cx="7040779" cy="5078313"/>
          </a:xfrm>
          <a:prstGeom prst="rect">
            <a:avLst/>
          </a:prstGeom>
        </p:spPr>
        <p:txBody>
          <a:bodyPr wrap="square">
            <a:spAutoFit/>
          </a:bodyPr>
          <a:lstStyle/>
          <a:p>
            <a:pPr marL="285750" indent="-285750">
              <a:buFont typeface="Wingdings" panose="05000000000000000000" pitchFamily="2" charset="2"/>
              <a:buChar char="§"/>
            </a:pPr>
            <a:r>
              <a:rPr lang="en-US" dirty="0" smtClean="0">
                <a:latin typeface="MinionPro-Regular"/>
              </a:rPr>
              <a:t>Invented by Google</a:t>
            </a:r>
          </a:p>
          <a:p>
            <a:pPr marL="285750" indent="-285750">
              <a:buFont typeface="Wingdings" panose="05000000000000000000" pitchFamily="2" charset="2"/>
              <a:buChar char="§"/>
            </a:pPr>
            <a:r>
              <a:rPr lang="en-US" dirty="0" smtClean="0">
                <a:latin typeface="MinionPro-Regular"/>
              </a:rPr>
              <a:t>Implemented and widely used in Open Source Infrastructure</a:t>
            </a:r>
          </a:p>
          <a:p>
            <a:endParaRPr lang="en-US" b="1" i="1" dirty="0" smtClean="0">
              <a:latin typeface="MinionPro-Regular"/>
            </a:endParaRPr>
          </a:p>
          <a:p>
            <a:r>
              <a:rPr lang="en-US" b="1" i="1" dirty="0" smtClean="0">
                <a:latin typeface="MinionPro-Regular"/>
              </a:rPr>
              <a:t>Pros</a:t>
            </a:r>
            <a:r>
              <a:rPr lang="en-US" dirty="0" smtClean="0">
                <a:latin typeface="MinionPro-Regular"/>
              </a:rPr>
              <a:t>:</a:t>
            </a:r>
          </a:p>
          <a:p>
            <a:pPr marL="285750" indent="-285750">
              <a:buFont typeface="Wingdings" panose="05000000000000000000" pitchFamily="2" charset="2"/>
              <a:buChar char="§"/>
            </a:pPr>
            <a:r>
              <a:rPr lang="en-US" dirty="0">
                <a:latin typeface="MinionPro-Regular"/>
              </a:rPr>
              <a:t>Merging segments is simple and </a:t>
            </a:r>
            <a:r>
              <a:rPr lang="en-US" dirty="0" smtClean="0">
                <a:latin typeface="MinionPro-Regular"/>
              </a:rPr>
              <a:t>efficient (</a:t>
            </a:r>
            <a:r>
              <a:rPr lang="en-US" b="1" i="1" dirty="0" err="1" smtClean="0">
                <a:latin typeface="MinionPro-Regular"/>
              </a:rPr>
              <a:t>mergesort</a:t>
            </a:r>
            <a:r>
              <a:rPr lang="en-US" dirty="0" smtClean="0">
                <a:latin typeface="MinionPro-Regular"/>
              </a:rPr>
              <a:t>);</a:t>
            </a:r>
          </a:p>
          <a:p>
            <a:pPr marL="285750" indent="-285750">
              <a:buFont typeface="Wingdings" panose="05000000000000000000" pitchFamily="2" charset="2"/>
              <a:buChar char="§"/>
            </a:pPr>
            <a:r>
              <a:rPr lang="en-US" dirty="0" smtClean="0">
                <a:latin typeface="MinionPro-Regular"/>
              </a:rPr>
              <a:t>No need to keep an index of all the keys in memory;</a:t>
            </a:r>
          </a:p>
          <a:p>
            <a:pPr marL="285750" indent="-285750">
              <a:buFont typeface="Wingdings" panose="05000000000000000000" pitchFamily="2" charset="2"/>
              <a:buChar char="§"/>
            </a:pPr>
            <a:r>
              <a:rPr lang="en-US" dirty="0" smtClean="0">
                <a:latin typeface="MinionPro-Regular"/>
              </a:rPr>
              <a:t>Scan blocks anyway, group records and compress before write to disk; reduce I/O bandwidth;</a:t>
            </a:r>
          </a:p>
          <a:p>
            <a:endParaRPr lang="en-US" dirty="0" smtClean="0">
              <a:latin typeface="MinionPro-Regular"/>
            </a:endParaRPr>
          </a:p>
          <a:p>
            <a:r>
              <a:rPr lang="en-US" dirty="0" smtClean="0">
                <a:latin typeface="MinionPro-Regular"/>
              </a:rPr>
              <a:t>How to get sorted data in the first place? Available data structure?</a:t>
            </a:r>
          </a:p>
          <a:p>
            <a:endParaRPr lang="en-US" b="1" i="1" dirty="0" smtClean="0">
              <a:latin typeface="MinionPro-Regular"/>
            </a:endParaRPr>
          </a:p>
          <a:p>
            <a:r>
              <a:rPr lang="en-US" b="1" i="1" dirty="0" smtClean="0">
                <a:latin typeface="MinionPro-Regular"/>
              </a:rPr>
              <a:t>Write</a:t>
            </a:r>
          </a:p>
          <a:p>
            <a:pPr marL="285750" indent="-285750">
              <a:buFont typeface="Wingdings" panose="05000000000000000000" pitchFamily="2" charset="2"/>
              <a:buChar char="§"/>
            </a:pPr>
            <a:r>
              <a:rPr lang="en-US" dirty="0" smtClean="0">
                <a:latin typeface="MinionPro-Regular"/>
              </a:rPr>
              <a:t>Write in-memory balanced tree data (</a:t>
            </a:r>
            <a:r>
              <a:rPr lang="en-US" b="1" i="1" dirty="0" err="1" smtClean="0">
                <a:latin typeface="MinionPro-Regular"/>
              </a:rPr>
              <a:t>memtable</a:t>
            </a:r>
            <a:r>
              <a:rPr lang="en-US" dirty="0" smtClean="0">
                <a:latin typeface="MinionPro-Regular"/>
              </a:rPr>
              <a:t>)</a:t>
            </a:r>
          </a:p>
          <a:p>
            <a:pPr marL="285750" indent="-285750">
              <a:buFont typeface="Wingdings" panose="05000000000000000000" pitchFamily="2" charset="2"/>
              <a:buChar char="§"/>
            </a:pPr>
            <a:r>
              <a:rPr lang="en-US" dirty="0" smtClean="0">
                <a:latin typeface="MinionPro-Regular"/>
              </a:rPr>
              <a:t>Dump </a:t>
            </a:r>
            <a:r>
              <a:rPr lang="en-US" dirty="0" err="1" smtClean="0">
                <a:latin typeface="MinionPro-Regular"/>
              </a:rPr>
              <a:t>memtable</a:t>
            </a:r>
            <a:r>
              <a:rPr lang="en-US" dirty="0" smtClean="0">
                <a:latin typeface="MinionPro-Regular"/>
              </a:rPr>
              <a:t> into disk as </a:t>
            </a:r>
            <a:r>
              <a:rPr lang="en-US" dirty="0" err="1" smtClean="0">
                <a:latin typeface="MinionPro-Regular"/>
              </a:rPr>
              <a:t>SSTable</a:t>
            </a:r>
            <a:r>
              <a:rPr lang="en-US" dirty="0" smtClean="0">
                <a:latin typeface="MinionPro-Regular"/>
              </a:rPr>
              <a:t> when size above threshold</a:t>
            </a:r>
          </a:p>
          <a:p>
            <a:r>
              <a:rPr lang="en-US" b="1" i="1" dirty="0" smtClean="0">
                <a:latin typeface="MinionPro-Regular"/>
              </a:rPr>
              <a:t>Read</a:t>
            </a:r>
          </a:p>
          <a:p>
            <a:pPr marL="285750" indent="-285750">
              <a:buFont typeface="Wingdings" panose="05000000000000000000" pitchFamily="2" charset="2"/>
              <a:buChar char="§"/>
            </a:pPr>
            <a:r>
              <a:rPr lang="en-US" dirty="0" smtClean="0">
                <a:latin typeface="MinionPro-Regular"/>
              </a:rPr>
              <a:t>Find key in </a:t>
            </a:r>
            <a:r>
              <a:rPr lang="en-US" dirty="0" err="1" smtClean="0">
                <a:latin typeface="MinionPro-Regular"/>
              </a:rPr>
              <a:t>memtable</a:t>
            </a:r>
            <a:r>
              <a:rPr lang="en-US" dirty="0" smtClean="0">
                <a:latin typeface="MinionPro-Regular"/>
              </a:rPr>
              <a:t> first, then in most recent on-disk segment, then next-older one, … (</a:t>
            </a:r>
            <a:r>
              <a:rPr lang="en-US" b="1" i="1" dirty="0" smtClean="0">
                <a:latin typeface="MinionPro-Regular"/>
              </a:rPr>
              <a:t>Bloom filters</a:t>
            </a:r>
            <a:r>
              <a:rPr lang="en-US" dirty="0" smtClean="0">
                <a:latin typeface="MinionPro-Regular"/>
              </a:rPr>
              <a:t>)</a:t>
            </a:r>
          </a:p>
          <a:p>
            <a:pPr marL="285750" indent="-285750">
              <a:buFont typeface="Wingdings" panose="05000000000000000000" pitchFamily="2" charset="2"/>
              <a:buChar char="§"/>
            </a:pPr>
            <a:r>
              <a:rPr lang="en-US" dirty="0" smtClean="0">
                <a:latin typeface="MinionPro-Regular"/>
              </a:rPr>
              <a:t>Run merge and compaction process in the background</a:t>
            </a:r>
          </a:p>
        </p:txBody>
      </p:sp>
      <p:pic>
        <p:nvPicPr>
          <p:cNvPr id="7" name="Picture 6"/>
          <p:cNvPicPr>
            <a:picLocks noChangeAspect="1"/>
          </p:cNvPicPr>
          <p:nvPr/>
        </p:nvPicPr>
        <p:blipFill>
          <a:blip r:embed="rId2"/>
          <a:stretch>
            <a:fillRect/>
          </a:stretch>
        </p:blipFill>
        <p:spPr>
          <a:xfrm>
            <a:off x="7755925" y="773259"/>
            <a:ext cx="4027416" cy="2639326"/>
          </a:xfrm>
          <a:prstGeom prst="rect">
            <a:avLst/>
          </a:prstGeom>
        </p:spPr>
      </p:pic>
      <p:pic>
        <p:nvPicPr>
          <p:cNvPr id="8" name="Picture 7"/>
          <p:cNvPicPr>
            <a:picLocks noChangeAspect="1"/>
          </p:cNvPicPr>
          <p:nvPr/>
        </p:nvPicPr>
        <p:blipFill>
          <a:blip r:embed="rId3"/>
          <a:stretch>
            <a:fillRect/>
          </a:stretch>
        </p:blipFill>
        <p:spPr>
          <a:xfrm>
            <a:off x="7541742" y="3820718"/>
            <a:ext cx="4572000" cy="2198077"/>
          </a:xfrm>
          <a:prstGeom prst="rect">
            <a:avLst/>
          </a:prstGeom>
        </p:spPr>
      </p:pic>
      <p:sp>
        <p:nvSpPr>
          <p:cNvPr id="9" name="Rectangle 8"/>
          <p:cNvSpPr/>
          <p:nvPr/>
        </p:nvSpPr>
        <p:spPr>
          <a:xfrm>
            <a:off x="7521145" y="6053464"/>
            <a:ext cx="4291914" cy="553998"/>
          </a:xfrm>
          <a:prstGeom prst="rect">
            <a:avLst/>
          </a:prstGeom>
        </p:spPr>
        <p:txBody>
          <a:bodyPr wrap="square">
            <a:spAutoFit/>
          </a:bodyPr>
          <a:lstStyle/>
          <a:p>
            <a:r>
              <a:rPr lang="en-US" sz="1000" dirty="0"/>
              <a:t>Fay Chang, Jeffrey Dean, Sanjay </a:t>
            </a:r>
            <a:r>
              <a:rPr lang="en-US" sz="1000" dirty="0" err="1"/>
              <a:t>Ghemawat</a:t>
            </a:r>
            <a:r>
              <a:rPr lang="en-US" sz="1000" dirty="0"/>
              <a:t>, et al.: “</a:t>
            </a:r>
            <a:r>
              <a:rPr lang="en-US" sz="1000" dirty="0" err="1"/>
              <a:t>Bigtable</a:t>
            </a:r>
            <a:r>
              <a:rPr lang="en-US" sz="1000" dirty="0"/>
              <a:t>: A Distributed </a:t>
            </a:r>
            <a:r>
              <a:rPr lang="en-US" sz="1000" dirty="0" smtClean="0"/>
              <a:t>Storage System </a:t>
            </a:r>
            <a:r>
              <a:rPr lang="en-US" sz="1000" dirty="0"/>
              <a:t>for Structured Data,” at </a:t>
            </a:r>
            <a:r>
              <a:rPr lang="en-US" sz="1000" i="1" dirty="0"/>
              <a:t>7th USENIX Symposium on Operating </a:t>
            </a:r>
            <a:r>
              <a:rPr lang="en-US" sz="1000" i="1" dirty="0" smtClean="0"/>
              <a:t>System Design </a:t>
            </a:r>
            <a:r>
              <a:rPr lang="en-US" sz="1000" i="1" dirty="0"/>
              <a:t>and Implementation </a:t>
            </a:r>
            <a:r>
              <a:rPr lang="en-US" sz="1000" dirty="0"/>
              <a:t>(OSDI), November 2006.</a:t>
            </a:r>
            <a:endParaRPr lang="en-US" sz="1000" i="1" dirty="0"/>
          </a:p>
        </p:txBody>
      </p:sp>
    </p:spTree>
    <p:extLst>
      <p:ext uri="{BB962C8B-B14F-4D97-AF65-F5344CB8AC3E}">
        <p14:creationId xmlns:p14="http://schemas.microsoft.com/office/powerpoint/2010/main" val="13290132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49" y="365126"/>
            <a:ext cx="11003177" cy="1325563"/>
          </a:xfrm>
        </p:spPr>
        <p:txBody>
          <a:bodyPr>
            <a:normAutofit/>
          </a:bodyPr>
          <a:lstStyle/>
          <a:p>
            <a:r>
              <a:rPr lang="en-US" sz="3600" dirty="0" err="1">
                <a:solidFill>
                  <a:srgbClr val="FF9B33"/>
                </a:solidFill>
                <a:latin typeface="Arial" panose="020B0604020202020204" pitchFamily="34" charset="0"/>
              </a:rPr>
              <a:t>SSTables</a:t>
            </a:r>
            <a:r>
              <a:rPr lang="en-US" sz="3600" dirty="0">
                <a:solidFill>
                  <a:srgbClr val="FF9B33"/>
                </a:solidFill>
                <a:latin typeface="Arial" panose="020B0604020202020204" pitchFamily="34" charset="0"/>
              </a:rPr>
              <a:t> and </a:t>
            </a:r>
            <a:r>
              <a:rPr lang="en-US" sz="3600" dirty="0" smtClean="0">
                <a:solidFill>
                  <a:srgbClr val="FF9B33"/>
                </a:solidFill>
                <a:latin typeface="Arial" panose="020B0604020202020204" pitchFamily="34" charset="0"/>
              </a:rPr>
              <a:t>LSM-Trees (Cont’d)</a:t>
            </a:r>
            <a:endParaRPr lang="en-US" dirty="0"/>
          </a:p>
        </p:txBody>
      </p:sp>
      <p:sp>
        <p:nvSpPr>
          <p:cNvPr id="6" name="Rectangle 5"/>
          <p:cNvSpPr/>
          <p:nvPr/>
        </p:nvSpPr>
        <p:spPr>
          <a:xfrm>
            <a:off x="480366" y="1611741"/>
            <a:ext cx="6184045" cy="4524315"/>
          </a:xfrm>
          <a:prstGeom prst="rect">
            <a:avLst/>
          </a:prstGeom>
        </p:spPr>
        <p:txBody>
          <a:bodyPr wrap="square">
            <a:spAutoFit/>
          </a:bodyPr>
          <a:lstStyle/>
          <a:p>
            <a:r>
              <a:rPr lang="en-US" b="1" i="1" dirty="0" smtClean="0">
                <a:latin typeface="MinionPro-Regular"/>
              </a:rPr>
              <a:t>How to avoid loss when database crashes?</a:t>
            </a:r>
          </a:p>
          <a:p>
            <a:pPr marL="285750" indent="-285750">
              <a:buFont typeface="Wingdings" panose="05000000000000000000" pitchFamily="2" charset="2"/>
              <a:buChar char="§"/>
            </a:pPr>
            <a:r>
              <a:rPr lang="en-US" dirty="0" smtClean="0">
                <a:latin typeface="MinionPro-Regular"/>
              </a:rPr>
              <a:t>Keep a separate log on disk, immediately append for write</a:t>
            </a:r>
          </a:p>
          <a:p>
            <a:pPr marL="285750" indent="-285750">
              <a:buFont typeface="Wingdings" panose="05000000000000000000" pitchFamily="2" charset="2"/>
              <a:buChar char="§"/>
            </a:pPr>
            <a:r>
              <a:rPr lang="en-US" dirty="0" smtClean="0">
                <a:latin typeface="MinionPro-Regular"/>
              </a:rPr>
              <a:t>Sequential write, no need to keep sorted order, only for recovery use</a:t>
            </a:r>
          </a:p>
          <a:p>
            <a:endParaRPr lang="en-US" i="1" dirty="0" smtClean="0">
              <a:latin typeface="MinionPro-Regular"/>
            </a:endParaRPr>
          </a:p>
          <a:p>
            <a:r>
              <a:rPr lang="en-US" b="1" i="1" dirty="0" smtClean="0">
                <a:latin typeface="MinionPro-Regular"/>
              </a:rPr>
              <a:t>Performance Analysis</a:t>
            </a:r>
          </a:p>
          <a:p>
            <a:pPr marL="285750" indent="-285750">
              <a:buFont typeface="Wingdings" panose="05000000000000000000" pitchFamily="2" charset="2"/>
              <a:buChar char="§"/>
            </a:pPr>
            <a:r>
              <a:rPr lang="en-US" dirty="0" smtClean="0">
                <a:latin typeface="MinionPro-Regular"/>
              </a:rPr>
              <a:t>Works well when the data is much bigger than the available memory</a:t>
            </a:r>
          </a:p>
          <a:p>
            <a:pPr marL="285750" indent="-285750">
              <a:buFont typeface="Wingdings" panose="05000000000000000000" pitchFamily="2" charset="2"/>
              <a:buChar char="§"/>
            </a:pPr>
            <a:r>
              <a:rPr lang="en-US" dirty="0" smtClean="0">
                <a:latin typeface="MinionPro-Regular"/>
              </a:rPr>
              <a:t>Efficiently </a:t>
            </a:r>
            <a:r>
              <a:rPr lang="en-US" dirty="0">
                <a:latin typeface="MinionPro-Regular"/>
              </a:rPr>
              <a:t>perform range </a:t>
            </a:r>
            <a:r>
              <a:rPr lang="en-US" dirty="0" smtClean="0">
                <a:latin typeface="MinionPro-Regular"/>
              </a:rPr>
              <a:t>queries</a:t>
            </a:r>
          </a:p>
          <a:p>
            <a:pPr marL="285750" indent="-285750">
              <a:buFont typeface="Wingdings" panose="05000000000000000000" pitchFamily="2" charset="2"/>
              <a:buChar char="§"/>
            </a:pPr>
            <a:r>
              <a:rPr lang="en-US" dirty="0" smtClean="0">
                <a:latin typeface="MinionPro-Regular"/>
              </a:rPr>
              <a:t>Remarkably </a:t>
            </a:r>
            <a:r>
              <a:rPr lang="en-US" dirty="0">
                <a:latin typeface="MinionPro-Regular"/>
              </a:rPr>
              <a:t>high write </a:t>
            </a:r>
            <a:r>
              <a:rPr lang="en-US" dirty="0" smtClean="0">
                <a:latin typeface="MinionPro-Regular"/>
              </a:rPr>
              <a:t>throughput</a:t>
            </a:r>
          </a:p>
          <a:p>
            <a:pPr marL="285750" indent="-285750">
              <a:buFont typeface="Wingdings" panose="05000000000000000000" pitchFamily="2" charset="2"/>
              <a:buChar char="§"/>
            </a:pPr>
            <a:endParaRPr lang="en-US" dirty="0">
              <a:latin typeface="MinionPro-Regular"/>
            </a:endParaRPr>
          </a:p>
          <a:p>
            <a:r>
              <a:rPr lang="en-US" b="1" i="1" dirty="0" smtClean="0">
                <a:latin typeface="MinionPro-Regular"/>
              </a:rPr>
              <a:t>Variants</a:t>
            </a:r>
          </a:p>
          <a:p>
            <a:pPr marL="285750" indent="-285750">
              <a:buFont typeface="Wingdings" panose="05000000000000000000" pitchFamily="2" charset="2"/>
              <a:buChar char="§"/>
            </a:pPr>
            <a:r>
              <a:rPr lang="en-US" dirty="0">
                <a:latin typeface="MinionPro-Regular"/>
              </a:rPr>
              <a:t>size-tiered </a:t>
            </a:r>
            <a:r>
              <a:rPr lang="en-US" dirty="0" smtClean="0">
                <a:latin typeface="MinionPro-Regular"/>
              </a:rPr>
              <a:t>compaction</a:t>
            </a:r>
            <a:endParaRPr lang="en-US" dirty="0">
              <a:latin typeface="MinionPro-Regular"/>
            </a:endParaRPr>
          </a:p>
          <a:p>
            <a:pPr marL="285750" indent="-285750">
              <a:buFont typeface="Wingdings" panose="05000000000000000000" pitchFamily="2" charset="2"/>
              <a:buChar char="§"/>
            </a:pPr>
            <a:r>
              <a:rPr lang="en-US" dirty="0" smtClean="0">
                <a:latin typeface="MinionPro-Regular"/>
              </a:rPr>
              <a:t>leveled compaction (</a:t>
            </a:r>
            <a:r>
              <a:rPr lang="en-US" dirty="0" err="1" smtClean="0">
                <a:latin typeface="MinionPro-Regular"/>
              </a:rPr>
              <a:t>LevelDB</a:t>
            </a:r>
            <a:r>
              <a:rPr lang="en-US" dirty="0" smtClean="0">
                <a:latin typeface="MinionPro-Regular"/>
              </a:rPr>
              <a:t>)</a:t>
            </a:r>
            <a:endParaRPr lang="en-US" dirty="0">
              <a:latin typeface="MinionPro-Regular"/>
            </a:endParaRPr>
          </a:p>
          <a:p>
            <a:pPr marL="285750" indent="-285750">
              <a:buFont typeface="Wingdings" panose="05000000000000000000" pitchFamily="2" charset="2"/>
              <a:buChar char="§"/>
            </a:pPr>
            <a:endParaRPr lang="en-US" dirty="0" smtClean="0">
              <a:latin typeface="MinionPro-Regular"/>
            </a:endParaRPr>
          </a:p>
        </p:txBody>
      </p:sp>
      <p:pic>
        <p:nvPicPr>
          <p:cNvPr id="7" name="Picture 6"/>
          <p:cNvPicPr>
            <a:picLocks noChangeAspect="1"/>
          </p:cNvPicPr>
          <p:nvPr/>
        </p:nvPicPr>
        <p:blipFill>
          <a:blip r:embed="rId2"/>
          <a:stretch>
            <a:fillRect/>
          </a:stretch>
        </p:blipFill>
        <p:spPr>
          <a:xfrm>
            <a:off x="7755925" y="773259"/>
            <a:ext cx="4027416" cy="2639326"/>
          </a:xfrm>
          <a:prstGeom prst="rect">
            <a:avLst/>
          </a:prstGeom>
        </p:spPr>
      </p:pic>
      <p:pic>
        <p:nvPicPr>
          <p:cNvPr id="8" name="Picture 7"/>
          <p:cNvPicPr>
            <a:picLocks noChangeAspect="1"/>
          </p:cNvPicPr>
          <p:nvPr/>
        </p:nvPicPr>
        <p:blipFill>
          <a:blip r:embed="rId3"/>
          <a:stretch>
            <a:fillRect/>
          </a:stretch>
        </p:blipFill>
        <p:spPr>
          <a:xfrm>
            <a:off x="7541742" y="3820718"/>
            <a:ext cx="4572000" cy="2198077"/>
          </a:xfrm>
          <a:prstGeom prst="rect">
            <a:avLst/>
          </a:prstGeom>
        </p:spPr>
      </p:pic>
      <p:sp>
        <p:nvSpPr>
          <p:cNvPr id="9" name="Rectangle 8"/>
          <p:cNvSpPr/>
          <p:nvPr/>
        </p:nvSpPr>
        <p:spPr>
          <a:xfrm>
            <a:off x="7521145" y="6053464"/>
            <a:ext cx="4291914" cy="553998"/>
          </a:xfrm>
          <a:prstGeom prst="rect">
            <a:avLst/>
          </a:prstGeom>
        </p:spPr>
        <p:txBody>
          <a:bodyPr wrap="square">
            <a:spAutoFit/>
          </a:bodyPr>
          <a:lstStyle/>
          <a:p>
            <a:r>
              <a:rPr lang="en-US" sz="1000" dirty="0"/>
              <a:t>Fay Chang, Jeffrey Dean, Sanjay </a:t>
            </a:r>
            <a:r>
              <a:rPr lang="en-US" sz="1000" dirty="0" err="1"/>
              <a:t>Ghemawat</a:t>
            </a:r>
            <a:r>
              <a:rPr lang="en-US" sz="1000" dirty="0"/>
              <a:t>, et al.: “</a:t>
            </a:r>
            <a:r>
              <a:rPr lang="en-US" sz="1000" dirty="0" err="1"/>
              <a:t>Bigtable</a:t>
            </a:r>
            <a:r>
              <a:rPr lang="en-US" sz="1000" dirty="0"/>
              <a:t>: A Distributed </a:t>
            </a:r>
            <a:r>
              <a:rPr lang="en-US" sz="1000" dirty="0" smtClean="0"/>
              <a:t>Storage System </a:t>
            </a:r>
            <a:r>
              <a:rPr lang="en-US" sz="1000" dirty="0"/>
              <a:t>for Structured Data,” at </a:t>
            </a:r>
            <a:r>
              <a:rPr lang="en-US" sz="1000" i="1" dirty="0"/>
              <a:t>7th USENIX Symposium on Operating </a:t>
            </a:r>
            <a:r>
              <a:rPr lang="en-US" sz="1000" i="1" dirty="0" smtClean="0"/>
              <a:t>System Design </a:t>
            </a:r>
            <a:r>
              <a:rPr lang="en-US" sz="1000" i="1" dirty="0"/>
              <a:t>and Implementation </a:t>
            </a:r>
            <a:r>
              <a:rPr lang="en-US" sz="1000" dirty="0"/>
              <a:t>(OSDI), November 2006.</a:t>
            </a:r>
            <a:endParaRPr lang="en-US" sz="1000" i="1" dirty="0"/>
          </a:p>
        </p:txBody>
      </p:sp>
    </p:spTree>
    <p:extLst>
      <p:ext uri="{BB962C8B-B14F-4D97-AF65-F5344CB8AC3E}">
        <p14:creationId xmlns:p14="http://schemas.microsoft.com/office/powerpoint/2010/main" val="2169770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49" y="365126"/>
            <a:ext cx="11003177" cy="1325563"/>
          </a:xfrm>
        </p:spPr>
        <p:txBody>
          <a:bodyPr>
            <a:normAutofit/>
          </a:bodyPr>
          <a:lstStyle/>
          <a:p>
            <a:r>
              <a:rPr lang="en-US" sz="3600" dirty="0" smtClean="0">
                <a:solidFill>
                  <a:srgbClr val="FF9B33"/>
                </a:solidFill>
                <a:latin typeface="Arial" panose="020B0604020202020204" pitchFamily="34" charset="0"/>
              </a:rPr>
              <a:t>B-Trees</a:t>
            </a:r>
            <a:endParaRPr lang="en-US" dirty="0"/>
          </a:p>
        </p:txBody>
      </p:sp>
      <p:sp>
        <p:nvSpPr>
          <p:cNvPr id="5" name="Rectangle 4"/>
          <p:cNvSpPr/>
          <p:nvPr/>
        </p:nvSpPr>
        <p:spPr>
          <a:xfrm>
            <a:off x="480366" y="1267634"/>
            <a:ext cx="7040779" cy="5078313"/>
          </a:xfrm>
          <a:prstGeom prst="rect">
            <a:avLst/>
          </a:prstGeom>
        </p:spPr>
        <p:txBody>
          <a:bodyPr wrap="square">
            <a:spAutoFit/>
          </a:bodyPr>
          <a:lstStyle/>
          <a:p>
            <a:r>
              <a:rPr lang="en-US" dirty="0" smtClean="0">
                <a:latin typeface="MinionPro-Regular"/>
              </a:rPr>
              <a:t>Most widely used indexing structure, stood the test of time very well</a:t>
            </a:r>
          </a:p>
          <a:p>
            <a:endParaRPr lang="en-US" dirty="0" smtClean="0">
              <a:latin typeface="MinionPro-Regular"/>
            </a:endParaRPr>
          </a:p>
          <a:p>
            <a:r>
              <a:rPr lang="en-US" b="1" i="1" dirty="0" smtClean="0">
                <a:latin typeface="MinionPro-Regular"/>
              </a:rPr>
              <a:t>Details</a:t>
            </a:r>
            <a:r>
              <a:rPr lang="en-US" dirty="0" smtClean="0">
                <a:latin typeface="MinionPro-Regular"/>
              </a:rPr>
              <a:t>:</a:t>
            </a:r>
          </a:p>
          <a:p>
            <a:pPr marL="285750" indent="-285750">
              <a:buFont typeface="Wingdings" panose="05000000000000000000" pitchFamily="2" charset="2"/>
              <a:buChar char="§"/>
            </a:pPr>
            <a:r>
              <a:rPr lang="en-US" dirty="0" smtClean="0">
                <a:latin typeface="MinionPro-Regular"/>
              </a:rPr>
              <a:t>Break </a:t>
            </a:r>
            <a:r>
              <a:rPr lang="en-US" dirty="0">
                <a:latin typeface="MinionPro-Regular"/>
              </a:rPr>
              <a:t>the database down into fixed-size blocks </a:t>
            </a:r>
            <a:r>
              <a:rPr lang="en-US" dirty="0" smtClean="0">
                <a:latin typeface="MinionPro-Regular"/>
              </a:rPr>
              <a:t>or pages (4KB)</a:t>
            </a:r>
          </a:p>
          <a:p>
            <a:pPr marL="285750" indent="-285750">
              <a:buFont typeface="Wingdings" panose="05000000000000000000" pitchFamily="2" charset="2"/>
              <a:buChar char="§"/>
            </a:pPr>
            <a:r>
              <a:rPr lang="en-US" dirty="0" smtClean="0">
                <a:latin typeface="MinionPro-Regular"/>
              </a:rPr>
              <a:t>Read or write one page at a time; close to underline hardware</a:t>
            </a:r>
          </a:p>
          <a:p>
            <a:pPr marL="285750" indent="-285750">
              <a:buFont typeface="Wingdings" panose="05000000000000000000" pitchFamily="2" charset="2"/>
              <a:buChar char="§"/>
            </a:pPr>
            <a:r>
              <a:rPr lang="en-US" dirty="0" smtClean="0">
                <a:latin typeface="MinionPro-Regular"/>
              </a:rPr>
              <a:t>Page </a:t>
            </a:r>
            <a:r>
              <a:rPr lang="en-US" dirty="0">
                <a:latin typeface="MinionPro-Regular"/>
              </a:rPr>
              <a:t>contains several keys and references to </a:t>
            </a:r>
            <a:r>
              <a:rPr lang="en-US" dirty="0" smtClean="0">
                <a:latin typeface="MinionPro-Regular"/>
              </a:rPr>
              <a:t>child pages</a:t>
            </a:r>
            <a:r>
              <a:rPr lang="en-US" dirty="0">
                <a:latin typeface="MinionPro-Regular"/>
              </a:rPr>
              <a:t>. Each child is responsible for a continuous range of </a:t>
            </a:r>
            <a:r>
              <a:rPr lang="en-US" dirty="0" smtClean="0">
                <a:latin typeface="MinionPro-Regular"/>
              </a:rPr>
              <a:t>keys.</a:t>
            </a:r>
          </a:p>
          <a:p>
            <a:endParaRPr lang="en-US" dirty="0" smtClean="0">
              <a:latin typeface="MinionPro-Regular"/>
            </a:endParaRPr>
          </a:p>
          <a:p>
            <a:r>
              <a:rPr lang="en-US" b="1" i="1" dirty="0" smtClean="0">
                <a:latin typeface="MinionPro-Regular"/>
              </a:rPr>
              <a:t>Read: </a:t>
            </a:r>
            <a:r>
              <a:rPr lang="en-US" dirty="0" smtClean="0">
                <a:latin typeface="MinionPro-Regular"/>
              </a:rPr>
              <a:t>Start from root page until the value is found</a:t>
            </a:r>
          </a:p>
          <a:p>
            <a:r>
              <a:rPr lang="en-US" b="1" i="1" dirty="0" smtClean="0">
                <a:latin typeface="MinionPro-Regular"/>
              </a:rPr>
              <a:t>Write:</a:t>
            </a:r>
          </a:p>
          <a:p>
            <a:pPr marL="285750" indent="-285750">
              <a:buFont typeface="Wingdings" panose="05000000000000000000" pitchFamily="2" charset="2"/>
              <a:buChar char="§"/>
            </a:pPr>
            <a:r>
              <a:rPr lang="en-US" dirty="0" smtClean="0">
                <a:latin typeface="MinionPro-Regular"/>
              </a:rPr>
              <a:t>Search </a:t>
            </a:r>
            <a:r>
              <a:rPr lang="en-US" dirty="0">
                <a:latin typeface="MinionPro-Regular"/>
              </a:rPr>
              <a:t>for the </a:t>
            </a:r>
            <a:r>
              <a:rPr lang="en-US" dirty="0" smtClean="0">
                <a:latin typeface="MinionPro-Regular"/>
              </a:rPr>
              <a:t>leaf page </a:t>
            </a:r>
            <a:r>
              <a:rPr lang="en-US" dirty="0">
                <a:latin typeface="MinionPro-Regular"/>
              </a:rPr>
              <a:t>containing that key, change the value in that page, and write the page back </a:t>
            </a:r>
            <a:r>
              <a:rPr lang="en-US" dirty="0" smtClean="0">
                <a:latin typeface="MinionPro-Regular"/>
              </a:rPr>
              <a:t>to disk</a:t>
            </a:r>
          </a:p>
          <a:p>
            <a:pPr marL="285750" indent="-285750">
              <a:buFont typeface="Wingdings" panose="05000000000000000000" pitchFamily="2" charset="2"/>
              <a:buChar char="§"/>
            </a:pPr>
            <a:r>
              <a:rPr lang="en-US" dirty="0" smtClean="0">
                <a:latin typeface="MinionPro-Regular"/>
              </a:rPr>
              <a:t>Find </a:t>
            </a:r>
            <a:r>
              <a:rPr lang="en-US" dirty="0">
                <a:latin typeface="MinionPro-Regular"/>
              </a:rPr>
              <a:t>the page whose range encompasses the new key and add it to that </a:t>
            </a:r>
            <a:r>
              <a:rPr lang="en-US" dirty="0" smtClean="0">
                <a:latin typeface="MinionPro-Regular"/>
              </a:rPr>
              <a:t>page. No enough space? Split into two pages.</a:t>
            </a:r>
          </a:p>
          <a:p>
            <a:r>
              <a:rPr lang="en-US" b="1" i="1" dirty="0" smtClean="0">
                <a:latin typeface="MinionPro-Regular"/>
              </a:rPr>
              <a:t>Performance</a:t>
            </a:r>
          </a:p>
          <a:p>
            <a:pPr marL="285750" indent="-285750">
              <a:buFont typeface="Wingdings" panose="05000000000000000000" pitchFamily="2" charset="2"/>
              <a:buChar char="§"/>
            </a:pPr>
            <a:r>
              <a:rPr lang="en-US" dirty="0" smtClean="0">
                <a:latin typeface="MinionPro-Regular"/>
              </a:rPr>
              <a:t>Balanced, </a:t>
            </a:r>
            <a:r>
              <a:rPr lang="en-US" dirty="0">
                <a:latin typeface="MinionPro-Regular"/>
              </a:rPr>
              <a:t>has a depth of O(log n). A four-level tree of 4 KB pages with a branching factor of 500 can store up </a:t>
            </a:r>
            <a:r>
              <a:rPr lang="en-US" dirty="0" smtClean="0">
                <a:latin typeface="MinionPro-Regular"/>
              </a:rPr>
              <a:t>to 256 TB.</a:t>
            </a:r>
            <a:endParaRPr lang="en-US" dirty="0">
              <a:latin typeface="MinionPro-Regular"/>
            </a:endParaRPr>
          </a:p>
          <a:p>
            <a:pPr marL="285750" indent="-285750">
              <a:buFont typeface="Wingdings" panose="05000000000000000000" pitchFamily="2" charset="2"/>
              <a:buChar char="§"/>
            </a:pPr>
            <a:endParaRPr lang="en-US" dirty="0" smtClean="0">
              <a:latin typeface="MinionPro-Regular"/>
            </a:endParaRPr>
          </a:p>
        </p:txBody>
      </p:sp>
      <p:pic>
        <p:nvPicPr>
          <p:cNvPr id="6" name="Picture 5"/>
          <p:cNvPicPr>
            <a:picLocks noChangeAspect="1"/>
          </p:cNvPicPr>
          <p:nvPr/>
        </p:nvPicPr>
        <p:blipFill>
          <a:blip r:embed="rId2"/>
          <a:stretch>
            <a:fillRect/>
          </a:stretch>
        </p:blipFill>
        <p:spPr>
          <a:xfrm>
            <a:off x="7521145" y="579310"/>
            <a:ext cx="4572000" cy="2502568"/>
          </a:xfrm>
          <a:prstGeom prst="rect">
            <a:avLst/>
          </a:prstGeom>
        </p:spPr>
      </p:pic>
      <p:pic>
        <p:nvPicPr>
          <p:cNvPr id="7" name="Picture 6"/>
          <p:cNvPicPr>
            <a:picLocks noChangeAspect="1"/>
          </p:cNvPicPr>
          <p:nvPr/>
        </p:nvPicPr>
        <p:blipFill>
          <a:blip r:embed="rId3"/>
          <a:stretch>
            <a:fillRect/>
          </a:stretch>
        </p:blipFill>
        <p:spPr>
          <a:xfrm>
            <a:off x="7521145" y="3693651"/>
            <a:ext cx="4572000" cy="2552928"/>
          </a:xfrm>
          <a:prstGeom prst="rect">
            <a:avLst/>
          </a:prstGeom>
        </p:spPr>
      </p:pic>
      <p:sp>
        <p:nvSpPr>
          <p:cNvPr id="8" name="Rectangle 7"/>
          <p:cNvSpPr/>
          <p:nvPr/>
        </p:nvSpPr>
        <p:spPr>
          <a:xfrm>
            <a:off x="8494927" y="6352253"/>
            <a:ext cx="2624436" cy="276999"/>
          </a:xfrm>
          <a:prstGeom prst="rect">
            <a:avLst/>
          </a:prstGeom>
        </p:spPr>
        <p:txBody>
          <a:bodyPr wrap="none">
            <a:spAutoFit/>
          </a:bodyPr>
          <a:lstStyle/>
          <a:p>
            <a:r>
              <a:rPr lang="en-US" sz="1200" i="1" dirty="0">
                <a:latin typeface="MinionPro-It"/>
              </a:rPr>
              <a:t>Growing a B-tree by splitting a page</a:t>
            </a:r>
            <a:endParaRPr lang="en-US" sz="1200" dirty="0"/>
          </a:p>
        </p:txBody>
      </p:sp>
      <p:sp>
        <p:nvSpPr>
          <p:cNvPr id="9" name="Rectangle 8"/>
          <p:cNvSpPr/>
          <p:nvPr/>
        </p:nvSpPr>
        <p:spPr>
          <a:xfrm>
            <a:off x="8494927" y="3049052"/>
            <a:ext cx="2751074" cy="276999"/>
          </a:xfrm>
          <a:prstGeom prst="rect">
            <a:avLst/>
          </a:prstGeom>
        </p:spPr>
        <p:txBody>
          <a:bodyPr wrap="none">
            <a:spAutoFit/>
          </a:bodyPr>
          <a:lstStyle/>
          <a:p>
            <a:r>
              <a:rPr lang="en-US" sz="1200" i="1" dirty="0">
                <a:latin typeface="MinionPro-It"/>
              </a:rPr>
              <a:t>Looking up a key using a B-tree index</a:t>
            </a:r>
            <a:endParaRPr lang="en-US" sz="1200" dirty="0"/>
          </a:p>
        </p:txBody>
      </p:sp>
    </p:spTree>
    <p:extLst>
      <p:ext uri="{BB962C8B-B14F-4D97-AF65-F5344CB8AC3E}">
        <p14:creationId xmlns:p14="http://schemas.microsoft.com/office/powerpoint/2010/main" val="42475475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49" y="365126"/>
            <a:ext cx="11003177" cy="1325563"/>
          </a:xfrm>
        </p:spPr>
        <p:txBody>
          <a:bodyPr>
            <a:normAutofit/>
          </a:bodyPr>
          <a:lstStyle/>
          <a:p>
            <a:r>
              <a:rPr lang="en-US" sz="3600" dirty="0" smtClean="0">
                <a:solidFill>
                  <a:srgbClr val="FF9B33"/>
                </a:solidFill>
                <a:latin typeface="Arial" panose="020B0604020202020204" pitchFamily="34" charset="0"/>
              </a:rPr>
              <a:t>B-Trees </a:t>
            </a:r>
            <a:r>
              <a:rPr lang="en-US" sz="3600" dirty="0">
                <a:solidFill>
                  <a:srgbClr val="FF9B33"/>
                </a:solidFill>
                <a:latin typeface="Arial" panose="020B0604020202020204" pitchFamily="34" charset="0"/>
              </a:rPr>
              <a:t>and LSM-Trees</a:t>
            </a:r>
            <a:endParaRPr lang="en-US" dirty="0"/>
          </a:p>
        </p:txBody>
      </p:sp>
      <p:sp>
        <p:nvSpPr>
          <p:cNvPr id="5" name="Rectangle 4"/>
          <p:cNvSpPr/>
          <p:nvPr/>
        </p:nvSpPr>
        <p:spPr>
          <a:xfrm>
            <a:off x="480366" y="1415918"/>
            <a:ext cx="7040779" cy="4801314"/>
          </a:xfrm>
          <a:prstGeom prst="rect">
            <a:avLst/>
          </a:prstGeom>
        </p:spPr>
        <p:txBody>
          <a:bodyPr wrap="square">
            <a:spAutoFit/>
          </a:bodyPr>
          <a:lstStyle/>
          <a:p>
            <a:r>
              <a:rPr lang="en-US" b="1" i="1" dirty="0" smtClean="0">
                <a:latin typeface="MinionPro-Regular"/>
              </a:rPr>
              <a:t>Comparison</a:t>
            </a:r>
            <a:r>
              <a:rPr lang="en-US" dirty="0" smtClean="0">
                <a:latin typeface="MinionPro-Regular"/>
              </a:rPr>
              <a:t>:</a:t>
            </a:r>
          </a:p>
          <a:p>
            <a:pPr marL="285750" indent="-285750">
              <a:buFont typeface="Wingdings" panose="05000000000000000000" pitchFamily="2" charset="2"/>
              <a:buChar char="§"/>
            </a:pPr>
            <a:r>
              <a:rPr lang="en-US" dirty="0">
                <a:latin typeface="MinionPro-Regular"/>
              </a:rPr>
              <a:t>LSM-trees are typically faster for </a:t>
            </a:r>
            <a:r>
              <a:rPr lang="en-US" dirty="0" smtClean="0">
                <a:latin typeface="MinionPro-Regular"/>
              </a:rPr>
              <a:t>writes, B-trees are </a:t>
            </a:r>
            <a:r>
              <a:rPr lang="en-US" dirty="0">
                <a:latin typeface="MinionPro-Regular"/>
              </a:rPr>
              <a:t>thought to be faster for </a:t>
            </a:r>
            <a:r>
              <a:rPr lang="en-US" dirty="0" smtClean="0">
                <a:latin typeface="MinionPro-Regular"/>
              </a:rPr>
              <a:t>reads</a:t>
            </a:r>
          </a:p>
          <a:p>
            <a:pPr marL="285750" indent="-285750">
              <a:buFont typeface="Wingdings" panose="05000000000000000000" pitchFamily="2" charset="2"/>
              <a:buChar char="§"/>
            </a:pPr>
            <a:r>
              <a:rPr lang="en-US" dirty="0">
                <a:latin typeface="MinionPro-Regular"/>
              </a:rPr>
              <a:t>Reads are typically slower </a:t>
            </a:r>
            <a:r>
              <a:rPr lang="en-US" dirty="0" smtClean="0">
                <a:latin typeface="MinionPro-Regular"/>
              </a:rPr>
              <a:t>on LSM-Trees due to check multiple segments</a:t>
            </a:r>
          </a:p>
          <a:p>
            <a:endParaRPr lang="en-US" dirty="0" smtClean="0">
              <a:latin typeface="MinionPro-Regular"/>
            </a:endParaRPr>
          </a:p>
          <a:p>
            <a:r>
              <a:rPr lang="en-US" b="1" i="1" dirty="0" smtClean="0">
                <a:latin typeface="MinionPro-Regular"/>
              </a:rPr>
              <a:t>B-Trees: </a:t>
            </a:r>
          </a:p>
          <a:p>
            <a:pPr marL="285750" indent="-285750">
              <a:buFont typeface="Wingdings" panose="05000000000000000000" pitchFamily="2" charset="2"/>
              <a:buChar char="§"/>
            </a:pPr>
            <a:r>
              <a:rPr lang="en-US" dirty="0" smtClean="0">
                <a:latin typeface="MinionPro-Regular"/>
              </a:rPr>
              <a:t>Write </a:t>
            </a:r>
            <a:r>
              <a:rPr lang="en-US" dirty="0">
                <a:latin typeface="MinionPro-Regular"/>
              </a:rPr>
              <a:t>every piece of data at least </a:t>
            </a:r>
            <a:r>
              <a:rPr lang="en-US" dirty="0" smtClean="0">
                <a:latin typeface="MinionPro-Regular"/>
              </a:rPr>
              <a:t>twice</a:t>
            </a:r>
          </a:p>
          <a:p>
            <a:pPr marL="285750" indent="-285750">
              <a:buFont typeface="Wingdings" panose="05000000000000000000" pitchFamily="2" charset="2"/>
              <a:buChar char="§"/>
            </a:pPr>
            <a:r>
              <a:rPr lang="en-US" dirty="0" smtClean="0">
                <a:latin typeface="MinionPro-Regular"/>
              </a:rPr>
              <a:t>Leave </a:t>
            </a:r>
            <a:r>
              <a:rPr lang="en-US" dirty="0">
                <a:latin typeface="MinionPro-Regular"/>
              </a:rPr>
              <a:t>some disk space unused due to </a:t>
            </a:r>
            <a:r>
              <a:rPr lang="en-US" dirty="0" smtClean="0">
                <a:latin typeface="MinionPro-Regular"/>
              </a:rPr>
              <a:t>fragmentation </a:t>
            </a:r>
          </a:p>
          <a:p>
            <a:endParaRPr lang="en-US" b="1" i="1" dirty="0" smtClean="0">
              <a:latin typeface="MinionPro-Regular"/>
            </a:endParaRPr>
          </a:p>
          <a:p>
            <a:r>
              <a:rPr lang="en-US" b="1" i="1" dirty="0" smtClean="0">
                <a:latin typeface="MinionPro-Regular"/>
              </a:rPr>
              <a:t>LSM-Trees:</a:t>
            </a:r>
          </a:p>
          <a:p>
            <a:pPr marL="285750" indent="-285750">
              <a:buFont typeface="Wingdings" panose="05000000000000000000" pitchFamily="2" charset="2"/>
              <a:buChar char="§"/>
            </a:pPr>
            <a:r>
              <a:rPr lang="en-US" dirty="0" smtClean="0">
                <a:latin typeface="MinionPro-Regular"/>
              </a:rPr>
              <a:t>Rewrite </a:t>
            </a:r>
            <a:r>
              <a:rPr lang="en-US" dirty="0">
                <a:latin typeface="MinionPro-Regular"/>
              </a:rPr>
              <a:t>data multiple times due to repeated </a:t>
            </a:r>
            <a:r>
              <a:rPr lang="en-US" dirty="0" smtClean="0">
                <a:latin typeface="MinionPro-Regular"/>
              </a:rPr>
              <a:t>compaction and </a:t>
            </a:r>
            <a:r>
              <a:rPr lang="en-US" dirty="0">
                <a:latin typeface="MinionPro-Regular"/>
              </a:rPr>
              <a:t>merging of </a:t>
            </a:r>
            <a:r>
              <a:rPr lang="en-US" dirty="0" err="1" smtClean="0">
                <a:latin typeface="MinionPro-Regular"/>
              </a:rPr>
              <a:t>SSTables</a:t>
            </a:r>
            <a:r>
              <a:rPr lang="en-US" dirty="0">
                <a:latin typeface="MinionPro-Regular"/>
              </a:rPr>
              <a:t>. </a:t>
            </a:r>
            <a:endParaRPr lang="en-US" dirty="0" smtClean="0">
              <a:latin typeface="MinionPro-Regular"/>
            </a:endParaRPr>
          </a:p>
          <a:p>
            <a:pPr marL="285750" indent="-285750">
              <a:buFont typeface="Wingdings" panose="05000000000000000000" pitchFamily="2" charset="2"/>
              <a:buChar char="§"/>
            </a:pPr>
            <a:r>
              <a:rPr lang="en-US" dirty="0" smtClean="0">
                <a:latin typeface="MinionPro-Regular"/>
              </a:rPr>
              <a:t>Write amplification cost: 1) disk durability, 2) slow when heavy writes due to limited I/O bandwidth if not well-configured;</a:t>
            </a:r>
          </a:p>
          <a:p>
            <a:pPr marL="285750" indent="-285750">
              <a:buFont typeface="Wingdings" panose="05000000000000000000" pitchFamily="2" charset="2"/>
              <a:buChar char="§"/>
            </a:pPr>
            <a:r>
              <a:rPr lang="en-US" dirty="0" smtClean="0">
                <a:latin typeface="MinionPro-Regular"/>
              </a:rPr>
              <a:t>Produce less fragmentation</a:t>
            </a:r>
          </a:p>
          <a:p>
            <a:pPr marL="285750" indent="-285750">
              <a:buFont typeface="Wingdings" panose="05000000000000000000" pitchFamily="2" charset="2"/>
              <a:buChar char="§"/>
            </a:pPr>
            <a:r>
              <a:rPr lang="en-US" dirty="0" smtClean="0">
                <a:latin typeface="MinionPro-Regular"/>
              </a:rPr>
              <a:t>At higher percentiles, response time can be quite high</a:t>
            </a:r>
          </a:p>
        </p:txBody>
      </p:sp>
      <p:pic>
        <p:nvPicPr>
          <p:cNvPr id="10" name="Picture 9"/>
          <p:cNvPicPr>
            <a:picLocks noChangeAspect="1"/>
          </p:cNvPicPr>
          <p:nvPr/>
        </p:nvPicPr>
        <p:blipFill>
          <a:blip r:embed="rId2"/>
          <a:stretch>
            <a:fillRect/>
          </a:stretch>
        </p:blipFill>
        <p:spPr>
          <a:xfrm>
            <a:off x="7620000" y="1102232"/>
            <a:ext cx="4572000" cy="2198077"/>
          </a:xfrm>
          <a:prstGeom prst="rect">
            <a:avLst/>
          </a:prstGeom>
        </p:spPr>
      </p:pic>
      <p:pic>
        <p:nvPicPr>
          <p:cNvPr id="11" name="Picture 10"/>
          <p:cNvPicPr>
            <a:picLocks noChangeAspect="1"/>
          </p:cNvPicPr>
          <p:nvPr/>
        </p:nvPicPr>
        <p:blipFill>
          <a:blip r:embed="rId3"/>
          <a:stretch>
            <a:fillRect/>
          </a:stretch>
        </p:blipFill>
        <p:spPr>
          <a:xfrm>
            <a:off x="7521145" y="3816575"/>
            <a:ext cx="4572000" cy="2502568"/>
          </a:xfrm>
          <a:prstGeom prst="rect">
            <a:avLst/>
          </a:prstGeom>
        </p:spPr>
      </p:pic>
    </p:spTree>
    <p:extLst>
      <p:ext uri="{BB962C8B-B14F-4D97-AF65-F5344CB8AC3E}">
        <p14:creationId xmlns:p14="http://schemas.microsoft.com/office/powerpoint/2010/main" val="3918964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49" y="365126"/>
            <a:ext cx="11003177" cy="1325563"/>
          </a:xfrm>
        </p:spPr>
        <p:txBody>
          <a:bodyPr>
            <a:normAutofit/>
          </a:bodyPr>
          <a:lstStyle/>
          <a:p>
            <a:r>
              <a:rPr lang="en-US" sz="3600" dirty="0">
                <a:solidFill>
                  <a:srgbClr val="FF9B33"/>
                </a:solidFill>
                <a:latin typeface="Arial" panose="020B0604020202020204" pitchFamily="34" charset="0"/>
              </a:rPr>
              <a:t>Transaction Processing or Analytics</a:t>
            </a:r>
            <a:r>
              <a:rPr lang="en-US" sz="3600" dirty="0" smtClean="0">
                <a:solidFill>
                  <a:srgbClr val="FF9B33"/>
                </a:solidFill>
                <a:latin typeface="Arial" panose="020B0604020202020204" pitchFamily="34" charset="0"/>
              </a:rPr>
              <a:t>?</a:t>
            </a:r>
            <a:endParaRPr lang="en-US" dirty="0"/>
          </a:p>
        </p:txBody>
      </p:sp>
      <p:pic>
        <p:nvPicPr>
          <p:cNvPr id="6" name="Picture 5"/>
          <p:cNvPicPr>
            <a:picLocks noChangeAspect="1"/>
          </p:cNvPicPr>
          <p:nvPr/>
        </p:nvPicPr>
        <p:blipFill>
          <a:blip r:embed="rId2"/>
          <a:stretch>
            <a:fillRect/>
          </a:stretch>
        </p:blipFill>
        <p:spPr>
          <a:xfrm>
            <a:off x="1861494" y="3511252"/>
            <a:ext cx="8172450" cy="2552700"/>
          </a:xfrm>
          <a:prstGeom prst="rect">
            <a:avLst/>
          </a:prstGeom>
        </p:spPr>
      </p:pic>
      <p:sp>
        <p:nvSpPr>
          <p:cNvPr id="7" name="Rectangle 6"/>
          <p:cNvSpPr/>
          <p:nvPr/>
        </p:nvSpPr>
        <p:spPr>
          <a:xfrm>
            <a:off x="628649" y="1477312"/>
            <a:ext cx="10385340" cy="2031325"/>
          </a:xfrm>
          <a:prstGeom prst="rect">
            <a:avLst/>
          </a:prstGeom>
        </p:spPr>
        <p:txBody>
          <a:bodyPr wrap="square">
            <a:spAutoFit/>
          </a:bodyPr>
          <a:lstStyle/>
          <a:p>
            <a:r>
              <a:rPr lang="en-US" b="1" i="1" dirty="0">
                <a:latin typeface="MinionPro-Regular"/>
              </a:rPr>
              <a:t>Some </a:t>
            </a:r>
            <a:r>
              <a:rPr lang="en-US" b="1" i="1" dirty="0" smtClean="0">
                <a:latin typeface="MinionPro-Regular"/>
              </a:rPr>
              <a:t>Background &amp; History …</a:t>
            </a:r>
            <a:endParaRPr lang="en-US" b="1" i="1" dirty="0">
              <a:latin typeface="MinionPro-Regular"/>
            </a:endParaRPr>
          </a:p>
          <a:p>
            <a:endParaRPr lang="en-US" dirty="0" smtClean="0">
              <a:latin typeface="MinionPro-Regular"/>
            </a:endParaRPr>
          </a:p>
          <a:p>
            <a:r>
              <a:rPr lang="en-US" dirty="0" smtClean="0">
                <a:latin typeface="MinionPro-Regular"/>
              </a:rPr>
              <a:t>In </a:t>
            </a:r>
            <a:r>
              <a:rPr lang="en-US" dirty="0">
                <a:latin typeface="MinionPro-Regular"/>
              </a:rPr>
              <a:t>the early days of business data processing, a write to the database typically corresponded to a commercial transaction taking place: making a sale, placing an order with a supplier, paying an employee’s salary, etc. As databases expanded into areas that didn’t involve money changing hands, the term transaction nevertheless stuck, referring to a group of reads and writes that form a logical unit.</a:t>
            </a:r>
          </a:p>
        </p:txBody>
      </p:sp>
    </p:spTree>
    <p:extLst>
      <p:ext uri="{BB962C8B-B14F-4D97-AF65-F5344CB8AC3E}">
        <p14:creationId xmlns:p14="http://schemas.microsoft.com/office/powerpoint/2010/main" val="36527498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814508" y="1361176"/>
            <a:ext cx="6400800" cy="4631070"/>
          </a:xfrm>
          <a:prstGeom prst="rect">
            <a:avLst/>
          </a:prstGeom>
        </p:spPr>
      </p:pic>
      <p:sp>
        <p:nvSpPr>
          <p:cNvPr id="5" name="Title 1"/>
          <p:cNvSpPr>
            <a:spLocks noGrp="1"/>
          </p:cNvSpPr>
          <p:nvPr>
            <p:ph type="title"/>
          </p:nvPr>
        </p:nvSpPr>
        <p:spPr>
          <a:xfrm>
            <a:off x="628649" y="365126"/>
            <a:ext cx="11003177" cy="1325563"/>
          </a:xfrm>
        </p:spPr>
        <p:txBody>
          <a:bodyPr>
            <a:normAutofit/>
          </a:bodyPr>
          <a:lstStyle/>
          <a:p>
            <a:r>
              <a:rPr lang="en-US" sz="3600" dirty="0" smtClean="0">
                <a:solidFill>
                  <a:srgbClr val="FF9B33"/>
                </a:solidFill>
                <a:latin typeface="Arial" panose="020B0604020202020204" pitchFamily="34" charset="0"/>
              </a:rPr>
              <a:t>Transaction Processing or Analytics Examples</a:t>
            </a:r>
            <a:endParaRPr lang="en-US" dirty="0"/>
          </a:p>
        </p:txBody>
      </p:sp>
      <p:sp>
        <p:nvSpPr>
          <p:cNvPr id="6" name="TextBox 5"/>
          <p:cNvSpPr txBox="1"/>
          <p:nvPr/>
        </p:nvSpPr>
        <p:spPr>
          <a:xfrm>
            <a:off x="1013254" y="5992246"/>
            <a:ext cx="10124303" cy="646331"/>
          </a:xfrm>
          <a:prstGeom prst="rect">
            <a:avLst/>
          </a:prstGeom>
          <a:noFill/>
        </p:spPr>
        <p:txBody>
          <a:bodyPr wrap="square" rtlCol="0">
            <a:spAutoFit/>
          </a:bodyPr>
          <a:lstStyle/>
          <a:p>
            <a:r>
              <a:rPr lang="en-US" dirty="0">
                <a:latin typeface="MinionPro-Regular"/>
              </a:rPr>
              <a:t>Generally, OLAP system doesn’t have high demands for processing real-time, </a:t>
            </a:r>
            <a:r>
              <a:rPr lang="en-US" dirty="0" smtClean="0">
                <a:latin typeface="MinionPro-Regular"/>
              </a:rPr>
              <a:t>the data can be processed and restored in a way that’s more efficient for analytic access patterns. </a:t>
            </a:r>
            <a:endParaRPr lang="en-US" dirty="0">
              <a:latin typeface="MinionPro-Regular"/>
            </a:endParaRPr>
          </a:p>
        </p:txBody>
      </p:sp>
    </p:spTree>
    <p:extLst>
      <p:ext uri="{BB962C8B-B14F-4D97-AF65-F5344CB8AC3E}">
        <p14:creationId xmlns:p14="http://schemas.microsoft.com/office/powerpoint/2010/main" val="987531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685799" y="895350"/>
            <a:ext cx="10847173" cy="1954941"/>
          </a:xfrm>
        </p:spPr>
        <p:txBody>
          <a:bodyPr>
            <a:normAutofit/>
          </a:bodyPr>
          <a:lstStyle/>
          <a:p>
            <a:r>
              <a:rPr lang="en-US" sz="4800" dirty="0" smtClean="0">
                <a:solidFill>
                  <a:srgbClr val="FF9B33"/>
                </a:solidFill>
                <a:latin typeface="Arial" panose="020B0604020202020204" pitchFamily="34" charset="0"/>
              </a:rPr>
              <a:t>Operating System and System Design</a:t>
            </a:r>
            <a:br>
              <a:rPr lang="en-US" sz="4800" dirty="0" smtClean="0">
                <a:solidFill>
                  <a:srgbClr val="FF9B33"/>
                </a:solidFill>
                <a:latin typeface="Arial" panose="020B0604020202020204" pitchFamily="34" charset="0"/>
              </a:rPr>
            </a:br>
            <a:r>
              <a:rPr lang="en-US" sz="4800" dirty="0" smtClean="0">
                <a:solidFill>
                  <a:srgbClr val="FF9B33"/>
                </a:solidFill>
                <a:latin typeface="Arial" panose="020B0604020202020204" pitchFamily="34" charset="0"/>
              </a:rPr>
              <a:t> </a:t>
            </a:r>
            <a:r>
              <a:rPr lang="en-US" sz="4800" dirty="0">
                <a:solidFill>
                  <a:srgbClr val="FF9B33"/>
                </a:solidFill>
                <a:latin typeface="Arial" panose="020B0604020202020204" pitchFamily="34" charset="0"/>
              </a:rPr>
              <a:t>Lecture </a:t>
            </a:r>
            <a:r>
              <a:rPr lang="en-US" sz="4800" dirty="0" smtClean="0">
                <a:solidFill>
                  <a:srgbClr val="FF9B33"/>
                </a:solidFill>
                <a:latin typeface="Arial" panose="020B0604020202020204" pitchFamily="34" charset="0"/>
              </a:rPr>
              <a:t>1</a:t>
            </a:r>
            <a:endParaRPr lang="en-US" sz="4800" dirty="0"/>
          </a:p>
        </p:txBody>
      </p:sp>
      <p:sp>
        <p:nvSpPr>
          <p:cNvPr id="6" name="Title 1"/>
          <p:cNvSpPr txBox="1">
            <a:spLocks/>
          </p:cNvSpPr>
          <p:nvPr/>
        </p:nvSpPr>
        <p:spPr>
          <a:xfrm>
            <a:off x="743464" y="3015049"/>
            <a:ext cx="10847173" cy="140665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smtClean="0">
                <a:solidFill>
                  <a:srgbClr val="FF9B33"/>
                </a:solidFill>
                <a:latin typeface="Arial" panose="020B0604020202020204" pitchFamily="34" charset="0"/>
              </a:rPr>
              <a:t>April 4, 2020</a:t>
            </a:r>
            <a:endParaRPr lang="en-US" sz="4000" dirty="0"/>
          </a:p>
        </p:txBody>
      </p:sp>
    </p:spTree>
    <p:extLst>
      <p:ext uri="{BB962C8B-B14F-4D97-AF65-F5344CB8AC3E}">
        <p14:creationId xmlns:p14="http://schemas.microsoft.com/office/powerpoint/2010/main" val="24308935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28649" y="365126"/>
            <a:ext cx="11003177" cy="1325563"/>
          </a:xfrm>
        </p:spPr>
        <p:txBody>
          <a:bodyPr>
            <a:normAutofit/>
          </a:bodyPr>
          <a:lstStyle/>
          <a:p>
            <a:r>
              <a:rPr lang="en-US" sz="3600" dirty="0" smtClean="0">
                <a:solidFill>
                  <a:srgbClr val="FF9B33"/>
                </a:solidFill>
                <a:latin typeface="Arial" panose="020B0604020202020204" pitchFamily="34" charset="0"/>
              </a:rPr>
              <a:t>Column Storage System</a:t>
            </a:r>
            <a:endParaRPr lang="en-US" dirty="0"/>
          </a:p>
        </p:txBody>
      </p:sp>
      <p:sp>
        <p:nvSpPr>
          <p:cNvPr id="2" name="Rectangle 1"/>
          <p:cNvSpPr/>
          <p:nvPr/>
        </p:nvSpPr>
        <p:spPr>
          <a:xfrm>
            <a:off x="628649" y="1552175"/>
            <a:ext cx="10639425" cy="646331"/>
          </a:xfrm>
          <a:prstGeom prst="rect">
            <a:avLst/>
          </a:prstGeom>
        </p:spPr>
        <p:txBody>
          <a:bodyPr wrap="square">
            <a:spAutoFit/>
          </a:bodyPr>
          <a:lstStyle/>
          <a:p>
            <a:r>
              <a:rPr lang="en-US" dirty="0" smtClean="0">
                <a:latin typeface="MinionPro-Regular"/>
              </a:rPr>
              <a:t>Idea is simple: don’t </a:t>
            </a:r>
            <a:r>
              <a:rPr lang="en-US" dirty="0">
                <a:latin typeface="MinionPro-Regular"/>
              </a:rPr>
              <a:t>store all the values from </a:t>
            </a:r>
            <a:r>
              <a:rPr lang="en-US" dirty="0" smtClean="0">
                <a:latin typeface="MinionPro-Regular"/>
              </a:rPr>
              <a:t>one row </a:t>
            </a:r>
            <a:r>
              <a:rPr lang="en-US" dirty="0">
                <a:latin typeface="MinionPro-Regular"/>
              </a:rPr>
              <a:t>together, but store all the values from each column together instead.</a:t>
            </a:r>
          </a:p>
        </p:txBody>
      </p:sp>
      <p:pic>
        <p:nvPicPr>
          <p:cNvPr id="3" name="Picture 2"/>
          <p:cNvPicPr>
            <a:picLocks noChangeAspect="1"/>
          </p:cNvPicPr>
          <p:nvPr/>
        </p:nvPicPr>
        <p:blipFill>
          <a:blip r:embed="rId2"/>
          <a:stretch>
            <a:fillRect/>
          </a:stretch>
        </p:blipFill>
        <p:spPr>
          <a:xfrm>
            <a:off x="576262" y="2299216"/>
            <a:ext cx="5486400" cy="4135582"/>
          </a:xfrm>
          <a:prstGeom prst="rect">
            <a:avLst/>
          </a:prstGeom>
        </p:spPr>
      </p:pic>
      <p:sp>
        <p:nvSpPr>
          <p:cNvPr id="7" name="Rectangle 6"/>
          <p:cNvSpPr/>
          <p:nvPr/>
        </p:nvSpPr>
        <p:spPr>
          <a:xfrm>
            <a:off x="6392175" y="2148158"/>
            <a:ext cx="5153025" cy="646331"/>
          </a:xfrm>
          <a:prstGeom prst="rect">
            <a:avLst/>
          </a:prstGeom>
        </p:spPr>
        <p:txBody>
          <a:bodyPr wrap="square">
            <a:spAutoFit/>
          </a:bodyPr>
          <a:lstStyle/>
          <a:p>
            <a:pPr marL="285750" indent="-285750">
              <a:buFont typeface="Wingdings" panose="05000000000000000000" pitchFamily="2" charset="2"/>
              <a:buChar char="§"/>
            </a:pPr>
            <a:r>
              <a:rPr lang="en-US" dirty="0" smtClean="0">
                <a:latin typeface="MinionPro-Regular"/>
              </a:rPr>
              <a:t>Column Compression</a:t>
            </a:r>
            <a:endParaRPr lang="en-US" dirty="0">
              <a:latin typeface="MinionPro-Regular"/>
            </a:endParaRPr>
          </a:p>
          <a:p>
            <a:pPr marL="285750" indent="-285750">
              <a:buFont typeface="Wingdings" panose="05000000000000000000" pitchFamily="2" charset="2"/>
              <a:buChar char="§"/>
            </a:pPr>
            <a:r>
              <a:rPr lang="en-US" dirty="0">
                <a:latin typeface="MinionPro-Regular"/>
              </a:rPr>
              <a:t>Memory bandwidth and </a:t>
            </a:r>
            <a:r>
              <a:rPr lang="en-US" dirty="0" err="1">
                <a:latin typeface="MinionPro-Regular"/>
              </a:rPr>
              <a:t>vectorized</a:t>
            </a:r>
            <a:r>
              <a:rPr lang="en-US" dirty="0">
                <a:latin typeface="MinionPro-Regular"/>
              </a:rPr>
              <a:t> </a:t>
            </a:r>
            <a:r>
              <a:rPr lang="en-US" dirty="0" smtClean="0">
                <a:latin typeface="MinionPro-Regular"/>
              </a:rPr>
              <a:t>processing</a:t>
            </a:r>
            <a:endParaRPr lang="en-US" dirty="0">
              <a:latin typeface="MinionPro-Regular"/>
            </a:endParaRPr>
          </a:p>
        </p:txBody>
      </p:sp>
      <p:pic>
        <p:nvPicPr>
          <p:cNvPr id="8" name="Picture 7"/>
          <p:cNvPicPr>
            <a:picLocks noChangeAspect="1"/>
          </p:cNvPicPr>
          <p:nvPr/>
        </p:nvPicPr>
        <p:blipFill>
          <a:blip r:embed="rId3"/>
          <a:stretch>
            <a:fillRect/>
          </a:stretch>
        </p:blipFill>
        <p:spPr>
          <a:xfrm>
            <a:off x="6791325" y="2877738"/>
            <a:ext cx="4572000" cy="3401752"/>
          </a:xfrm>
          <a:prstGeom prst="rect">
            <a:avLst/>
          </a:prstGeom>
        </p:spPr>
      </p:pic>
    </p:spTree>
    <p:extLst>
      <p:ext uri="{BB962C8B-B14F-4D97-AF65-F5344CB8AC3E}">
        <p14:creationId xmlns:p14="http://schemas.microsoft.com/office/powerpoint/2010/main" val="14106437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49" y="365126"/>
            <a:ext cx="11003177" cy="1325563"/>
          </a:xfrm>
        </p:spPr>
        <p:txBody>
          <a:bodyPr>
            <a:normAutofit/>
          </a:bodyPr>
          <a:lstStyle/>
          <a:p>
            <a:r>
              <a:rPr lang="en-US" sz="3600" dirty="0" smtClean="0">
                <a:solidFill>
                  <a:srgbClr val="FF9B33"/>
                </a:solidFill>
                <a:latin typeface="Arial" panose="020B0604020202020204" pitchFamily="34" charset="0"/>
              </a:rPr>
              <a:t>Encoding and Evolution</a:t>
            </a:r>
            <a:endParaRPr lang="en-US" dirty="0"/>
          </a:p>
        </p:txBody>
      </p:sp>
      <p:sp>
        <p:nvSpPr>
          <p:cNvPr id="6" name="Rectangle 5"/>
          <p:cNvSpPr/>
          <p:nvPr/>
        </p:nvSpPr>
        <p:spPr>
          <a:xfrm>
            <a:off x="628648" y="1481820"/>
            <a:ext cx="11003177" cy="4801314"/>
          </a:xfrm>
          <a:prstGeom prst="rect">
            <a:avLst/>
          </a:prstGeom>
        </p:spPr>
        <p:txBody>
          <a:bodyPr wrap="square">
            <a:spAutoFit/>
          </a:bodyPr>
          <a:lstStyle/>
          <a:p>
            <a:r>
              <a:rPr lang="en-US" b="1" i="1" dirty="0" err="1" smtClean="0">
                <a:latin typeface="MinionPro-Regular"/>
              </a:rPr>
              <a:t>Evolvability</a:t>
            </a:r>
            <a:r>
              <a:rPr lang="en-US" dirty="0" smtClean="0">
                <a:latin typeface="MinionPro-Regular"/>
              </a:rPr>
              <a:t>:</a:t>
            </a:r>
          </a:p>
          <a:p>
            <a:pPr marL="285750" indent="-285750">
              <a:buFont typeface="Wingdings" panose="05000000000000000000" pitchFamily="2" charset="2"/>
              <a:buChar char="§"/>
            </a:pPr>
            <a:r>
              <a:rPr lang="en-US" dirty="0" smtClean="0">
                <a:latin typeface="MinionPro-Regular"/>
              </a:rPr>
              <a:t>We should aim to build systems that make it easy to adapt to change: add new features, modify existing features</a:t>
            </a:r>
          </a:p>
          <a:p>
            <a:pPr marL="285750" indent="-285750">
              <a:buFont typeface="Wingdings" panose="05000000000000000000" pitchFamily="2" charset="2"/>
              <a:buChar char="§"/>
            </a:pPr>
            <a:r>
              <a:rPr lang="en-US" dirty="0" smtClean="0">
                <a:latin typeface="MinionPro-Regular"/>
              </a:rPr>
              <a:t>However in large system, code change cannot happen instantaneously</a:t>
            </a:r>
          </a:p>
          <a:p>
            <a:pPr marL="742950" lvl="1" indent="-285750">
              <a:buFont typeface="Wingdings" panose="05000000000000000000" pitchFamily="2" charset="2"/>
              <a:buChar char="§"/>
            </a:pPr>
            <a:r>
              <a:rPr lang="en-US" b="1" i="1" dirty="0" smtClean="0">
                <a:latin typeface="MinionPro-Regular"/>
              </a:rPr>
              <a:t>Rolling upgrade </a:t>
            </a:r>
            <a:r>
              <a:rPr lang="en-US" dirty="0" smtClean="0">
                <a:latin typeface="MinionPro-Regular"/>
              </a:rPr>
              <a:t>for </a:t>
            </a:r>
            <a:r>
              <a:rPr lang="en-US" i="1" dirty="0" smtClean="0">
                <a:latin typeface="MinionPro-Regular"/>
              </a:rPr>
              <a:t>server</a:t>
            </a:r>
            <a:r>
              <a:rPr lang="en-US" dirty="0" smtClean="0">
                <a:latin typeface="MinionPro-Regular"/>
              </a:rPr>
              <a:t> side</a:t>
            </a:r>
          </a:p>
          <a:p>
            <a:pPr marL="742950" lvl="1" indent="-285750">
              <a:buFont typeface="Wingdings" panose="05000000000000000000" pitchFamily="2" charset="2"/>
              <a:buChar char="§"/>
            </a:pPr>
            <a:r>
              <a:rPr lang="en-US" dirty="0" smtClean="0">
                <a:latin typeface="MinionPro-Regular"/>
              </a:rPr>
              <a:t>At mercy of user for </a:t>
            </a:r>
            <a:r>
              <a:rPr lang="en-US" i="1" dirty="0" smtClean="0">
                <a:latin typeface="MinionPro-Regular"/>
              </a:rPr>
              <a:t>client</a:t>
            </a:r>
            <a:r>
              <a:rPr lang="en-US" dirty="0" smtClean="0">
                <a:latin typeface="MinionPro-Regular"/>
              </a:rPr>
              <a:t> side</a:t>
            </a:r>
          </a:p>
          <a:p>
            <a:endParaRPr lang="en-US" dirty="0" smtClean="0">
              <a:latin typeface="MinionPro-Regular"/>
            </a:endParaRPr>
          </a:p>
          <a:p>
            <a:r>
              <a:rPr lang="en-US" b="1" i="1" dirty="0" smtClean="0">
                <a:latin typeface="MinionPro-Regular"/>
              </a:rPr>
              <a:t>Backward Compatibility: </a:t>
            </a:r>
          </a:p>
          <a:p>
            <a:pPr marL="285750" indent="-285750">
              <a:buFont typeface="Wingdings" panose="05000000000000000000" pitchFamily="2" charset="2"/>
              <a:buChar char="§"/>
            </a:pPr>
            <a:r>
              <a:rPr lang="en-US" dirty="0" smtClean="0">
                <a:latin typeface="MinionPro-Regular"/>
              </a:rPr>
              <a:t>New code can read data that was written by older code</a:t>
            </a:r>
          </a:p>
          <a:p>
            <a:r>
              <a:rPr lang="en-US" b="1" i="1" dirty="0" smtClean="0">
                <a:latin typeface="MinionPro-Regular"/>
              </a:rPr>
              <a:t>Forward Compatibility:</a:t>
            </a:r>
          </a:p>
          <a:p>
            <a:pPr marL="285750" indent="-285750">
              <a:buFont typeface="Wingdings" panose="05000000000000000000" pitchFamily="2" charset="2"/>
              <a:buChar char="§"/>
            </a:pPr>
            <a:r>
              <a:rPr lang="en-US" dirty="0" smtClean="0">
                <a:latin typeface="MinionPro-Regular"/>
              </a:rPr>
              <a:t>Old code can read data that was written by new code</a:t>
            </a:r>
          </a:p>
          <a:p>
            <a:endParaRPr lang="en-US" b="1" i="1" dirty="0" smtClean="0">
              <a:latin typeface="MinionPro-Regular"/>
            </a:endParaRPr>
          </a:p>
          <a:p>
            <a:r>
              <a:rPr lang="en-US" b="1" i="1" dirty="0">
                <a:latin typeface="MinionPro-Regular"/>
              </a:rPr>
              <a:t>Formats for Encoding Data:</a:t>
            </a:r>
            <a:endParaRPr lang="en-US" b="1" i="1" dirty="0" smtClean="0">
              <a:latin typeface="MinionPro-Regular"/>
            </a:endParaRPr>
          </a:p>
          <a:p>
            <a:pPr marL="285750" indent="-285750">
              <a:buFont typeface="Wingdings" panose="05000000000000000000" pitchFamily="2" charset="2"/>
              <a:buChar char="§"/>
            </a:pPr>
            <a:r>
              <a:rPr lang="en-US" dirty="0">
                <a:latin typeface="MinionPro-Regular"/>
              </a:rPr>
              <a:t>In memory, data is kept in objects, </a:t>
            </a:r>
            <a:r>
              <a:rPr lang="en-US" dirty="0" err="1">
                <a:latin typeface="MinionPro-Regular"/>
              </a:rPr>
              <a:t>structs</a:t>
            </a:r>
            <a:r>
              <a:rPr lang="en-US" dirty="0">
                <a:latin typeface="MinionPro-Regular"/>
              </a:rPr>
              <a:t>, lists, arrays, hash tables, </a:t>
            </a:r>
            <a:r>
              <a:rPr lang="en-US" dirty="0" smtClean="0">
                <a:latin typeface="MinionPro-Regular"/>
              </a:rPr>
              <a:t>trees, etc. Optimized for easy access and manipulation by CPU.</a:t>
            </a:r>
          </a:p>
          <a:p>
            <a:pPr marL="285750" indent="-285750">
              <a:buFont typeface="Wingdings" panose="05000000000000000000" pitchFamily="2" charset="2"/>
              <a:buChar char="§"/>
            </a:pPr>
            <a:r>
              <a:rPr lang="en-US" dirty="0" smtClean="0">
                <a:latin typeface="MinionPro-Regular"/>
              </a:rPr>
              <a:t>When </a:t>
            </a:r>
            <a:r>
              <a:rPr lang="en-US" dirty="0">
                <a:latin typeface="MinionPro-Regular"/>
              </a:rPr>
              <a:t>you want to write data to a file or send it over the network, you have </a:t>
            </a:r>
            <a:r>
              <a:rPr lang="en-US" dirty="0" smtClean="0">
                <a:latin typeface="MinionPro-Regular"/>
              </a:rPr>
              <a:t>to encode </a:t>
            </a:r>
            <a:r>
              <a:rPr lang="en-US" dirty="0">
                <a:latin typeface="MinionPro-Regular"/>
              </a:rPr>
              <a:t>it as some kind of self-contained sequence of </a:t>
            </a:r>
            <a:r>
              <a:rPr lang="en-US" dirty="0" smtClean="0">
                <a:latin typeface="MinionPro-Regular"/>
              </a:rPr>
              <a:t>bytes (HTML, JSON, XML,…).</a:t>
            </a:r>
          </a:p>
        </p:txBody>
      </p:sp>
      <p:grpSp>
        <p:nvGrpSpPr>
          <p:cNvPr id="16" name="Group 15"/>
          <p:cNvGrpSpPr/>
          <p:nvPr/>
        </p:nvGrpSpPr>
        <p:grpSpPr>
          <a:xfrm>
            <a:off x="6872353" y="2656725"/>
            <a:ext cx="4954809" cy="1463530"/>
            <a:chOff x="6872353" y="2656725"/>
            <a:chExt cx="4954809" cy="1463530"/>
          </a:xfrm>
        </p:grpSpPr>
        <p:sp>
          <p:nvSpPr>
            <p:cNvPr id="7" name="Rectangle 6"/>
            <p:cNvSpPr/>
            <p:nvPr/>
          </p:nvSpPr>
          <p:spPr>
            <a:xfrm>
              <a:off x="6872353" y="3106876"/>
              <a:ext cx="1800592" cy="6740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MinionPro-Regular"/>
                </a:rPr>
                <a:t>In memory representation</a:t>
              </a:r>
            </a:p>
          </p:txBody>
        </p:sp>
        <p:sp>
          <p:nvSpPr>
            <p:cNvPr id="8" name="Rectangle 7"/>
            <p:cNvSpPr/>
            <p:nvPr/>
          </p:nvSpPr>
          <p:spPr>
            <a:xfrm>
              <a:off x="10501745" y="3106876"/>
              <a:ext cx="1325417" cy="6740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smtClean="0">
                  <a:solidFill>
                    <a:schemeClr val="tx1"/>
                  </a:solidFill>
                  <a:latin typeface="MinionPro-Regular"/>
                </a:rPr>
                <a:t>Byte Sequence</a:t>
              </a:r>
              <a:endParaRPr lang="en-US" b="1" i="1" dirty="0">
                <a:solidFill>
                  <a:schemeClr val="tx1"/>
                </a:solidFill>
                <a:latin typeface="MinionPro-Regular"/>
              </a:endParaRPr>
            </a:p>
          </p:txBody>
        </p:sp>
        <p:cxnSp>
          <p:nvCxnSpPr>
            <p:cNvPr id="10" name="Straight Arrow Connector 9"/>
            <p:cNvCxnSpPr/>
            <p:nvPr/>
          </p:nvCxnSpPr>
          <p:spPr>
            <a:xfrm>
              <a:off x="8672945" y="3314569"/>
              <a:ext cx="18288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p:cNvCxnSpPr/>
            <p:nvPr/>
          </p:nvCxnSpPr>
          <p:spPr>
            <a:xfrm>
              <a:off x="8672945" y="3623987"/>
              <a:ext cx="1828800" cy="0"/>
            </a:xfrm>
            <a:prstGeom prst="straightConnector1">
              <a:avLst/>
            </a:prstGeom>
            <a:ln>
              <a:headEnd type="triangle"/>
              <a:tailEnd type="none"/>
            </a:ln>
          </p:spPr>
          <p:style>
            <a:lnRef idx="3">
              <a:schemeClr val="dk1"/>
            </a:lnRef>
            <a:fillRef idx="0">
              <a:schemeClr val="dk1"/>
            </a:fillRef>
            <a:effectRef idx="2">
              <a:schemeClr val="dk1"/>
            </a:effectRef>
            <a:fontRef idx="minor">
              <a:schemeClr val="tx1"/>
            </a:fontRef>
          </p:style>
        </p:cxnSp>
        <p:sp>
          <p:nvSpPr>
            <p:cNvPr id="14" name="TextBox 13"/>
            <p:cNvSpPr txBox="1"/>
            <p:nvPr/>
          </p:nvSpPr>
          <p:spPr>
            <a:xfrm>
              <a:off x="8504205" y="2656725"/>
              <a:ext cx="2274982" cy="369332"/>
            </a:xfrm>
            <a:prstGeom prst="rect">
              <a:avLst/>
            </a:prstGeom>
            <a:noFill/>
          </p:spPr>
          <p:txBody>
            <a:bodyPr wrap="none" rtlCol="0">
              <a:spAutoFit/>
            </a:bodyPr>
            <a:lstStyle/>
            <a:p>
              <a:r>
                <a:rPr lang="en-US" i="1" dirty="0"/>
                <a:t>Encoding, serialization</a:t>
              </a:r>
              <a:endParaRPr lang="en-US" dirty="0"/>
            </a:p>
          </p:txBody>
        </p:sp>
        <p:sp>
          <p:nvSpPr>
            <p:cNvPr id="15" name="TextBox 14"/>
            <p:cNvSpPr txBox="1"/>
            <p:nvPr/>
          </p:nvSpPr>
          <p:spPr>
            <a:xfrm>
              <a:off x="8377407" y="3750923"/>
              <a:ext cx="2528577" cy="369332"/>
            </a:xfrm>
            <a:prstGeom prst="rect">
              <a:avLst/>
            </a:prstGeom>
            <a:noFill/>
          </p:spPr>
          <p:txBody>
            <a:bodyPr wrap="none" rtlCol="0">
              <a:spAutoFit/>
            </a:bodyPr>
            <a:lstStyle/>
            <a:p>
              <a:r>
                <a:rPr lang="en-US" i="1" dirty="0" smtClean="0"/>
                <a:t>Decoding, deserialization</a:t>
              </a:r>
              <a:endParaRPr lang="en-US" dirty="0"/>
            </a:p>
          </p:txBody>
        </p:sp>
      </p:grpSp>
    </p:spTree>
    <p:extLst>
      <p:ext uri="{BB962C8B-B14F-4D97-AF65-F5344CB8AC3E}">
        <p14:creationId xmlns:p14="http://schemas.microsoft.com/office/powerpoint/2010/main" val="31567188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49" y="365126"/>
            <a:ext cx="11003177" cy="1325563"/>
          </a:xfrm>
        </p:spPr>
        <p:txBody>
          <a:bodyPr>
            <a:normAutofit/>
          </a:bodyPr>
          <a:lstStyle/>
          <a:p>
            <a:r>
              <a:rPr lang="en-US" sz="3600" dirty="0" smtClean="0">
                <a:solidFill>
                  <a:srgbClr val="FF9B33"/>
                </a:solidFill>
                <a:latin typeface="Arial" panose="020B0604020202020204" pitchFamily="34" charset="0"/>
              </a:rPr>
              <a:t>Encoding and Evolution (Cont’d)</a:t>
            </a:r>
            <a:endParaRPr lang="en-US" dirty="0"/>
          </a:p>
        </p:txBody>
      </p:sp>
      <p:sp>
        <p:nvSpPr>
          <p:cNvPr id="5" name="Rectangle 4"/>
          <p:cNvSpPr/>
          <p:nvPr/>
        </p:nvSpPr>
        <p:spPr>
          <a:xfrm>
            <a:off x="628649" y="1481820"/>
            <a:ext cx="7102188" cy="4801314"/>
          </a:xfrm>
          <a:prstGeom prst="rect">
            <a:avLst/>
          </a:prstGeom>
        </p:spPr>
        <p:txBody>
          <a:bodyPr wrap="square">
            <a:spAutoFit/>
          </a:bodyPr>
          <a:lstStyle/>
          <a:p>
            <a:r>
              <a:rPr lang="en-US" b="1" i="1" dirty="0" smtClean="0">
                <a:latin typeface="MinionPro-Regular"/>
              </a:rPr>
              <a:t>Language-specific Formats</a:t>
            </a:r>
            <a:r>
              <a:rPr lang="en-US" dirty="0" smtClean="0">
                <a:latin typeface="MinionPro-Regular"/>
              </a:rPr>
              <a:t>:</a:t>
            </a:r>
          </a:p>
          <a:p>
            <a:pPr marL="285750" indent="-285750">
              <a:buFont typeface="Wingdings" panose="05000000000000000000" pitchFamily="2" charset="2"/>
              <a:buChar char="§"/>
            </a:pPr>
            <a:r>
              <a:rPr lang="en-US" dirty="0" smtClean="0">
                <a:latin typeface="MinionPro-Regular"/>
              </a:rPr>
              <a:t>Many language has their own built-in support for encoding/decoding </a:t>
            </a:r>
          </a:p>
          <a:p>
            <a:pPr marL="285750" indent="-285750">
              <a:buFont typeface="Wingdings" panose="05000000000000000000" pitchFamily="2" charset="2"/>
              <a:buChar char="§"/>
            </a:pPr>
            <a:r>
              <a:rPr lang="en-US" dirty="0" smtClean="0">
                <a:latin typeface="MinionPro-Regular"/>
              </a:rPr>
              <a:t>Tied to a specific language, often lack of support forward/back compatibility, bad performance</a:t>
            </a:r>
          </a:p>
          <a:p>
            <a:endParaRPr lang="en-US" dirty="0" smtClean="0">
              <a:latin typeface="MinionPro-Regular"/>
            </a:endParaRPr>
          </a:p>
          <a:p>
            <a:r>
              <a:rPr lang="en-US" b="1" i="1" dirty="0" smtClean="0">
                <a:latin typeface="MinionPro-Regular"/>
              </a:rPr>
              <a:t>JSON, XML, and Binary Variants: </a:t>
            </a:r>
          </a:p>
          <a:p>
            <a:pPr marL="285750" indent="-285750">
              <a:buFont typeface="Wingdings" panose="05000000000000000000" pitchFamily="2" charset="2"/>
              <a:buChar char="§"/>
            </a:pPr>
            <a:r>
              <a:rPr lang="en-US" dirty="0">
                <a:latin typeface="MinionPro-Regular"/>
              </a:rPr>
              <a:t>JSON, XML, and CSV are textual formats, and thus somewhat </a:t>
            </a:r>
            <a:r>
              <a:rPr lang="en-US" dirty="0" smtClean="0">
                <a:latin typeface="MinionPro-Regular"/>
              </a:rPr>
              <a:t>human-readable</a:t>
            </a:r>
          </a:p>
          <a:p>
            <a:pPr marL="285750" indent="-285750">
              <a:buFont typeface="Wingdings" panose="05000000000000000000" pitchFamily="2" charset="2"/>
              <a:buChar char="§"/>
            </a:pPr>
            <a:r>
              <a:rPr lang="en-US" dirty="0" smtClean="0">
                <a:latin typeface="MinionPro-Regular"/>
              </a:rPr>
              <a:t>Each have their own drawbacks, </a:t>
            </a:r>
            <a:r>
              <a:rPr lang="en-US" dirty="0">
                <a:latin typeface="MinionPro-Regular"/>
              </a:rPr>
              <a:t>but </a:t>
            </a:r>
            <a:r>
              <a:rPr lang="en-US" dirty="0" smtClean="0">
                <a:latin typeface="MinionPro-Regular"/>
              </a:rPr>
              <a:t>are generally </a:t>
            </a:r>
            <a:r>
              <a:rPr lang="en-US" dirty="0">
                <a:latin typeface="MinionPro-Regular"/>
              </a:rPr>
              <a:t>good enough for many </a:t>
            </a:r>
            <a:r>
              <a:rPr lang="en-US" dirty="0" smtClean="0">
                <a:latin typeface="MinionPro-Regular"/>
              </a:rPr>
              <a:t>purposes, sending data between different organizations</a:t>
            </a:r>
          </a:p>
          <a:p>
            <a:pPr marL="285750" indent="-285750">
              <a:buFont typeface="Wingdings" panose="05000000000000000000" pitchFamily="2" charset="2"/>
              <a:buChar char="§"/>
            </a:pPr>
            <a:r>
              <a:rPr lang="en-US" dirty="0" smtClean="0">
                <a:latin typeface="MinionPro-Regular"/>
              </a:rPr>
              <a:t>Binary variants</a:t>
            </a:r>
            <a:endParaRPr lang="en-US" dirty="0">
              <a:latin typeface="MinionPro-Regular"/>
            </a:endParaRPr>
          </a:p>
          <a:p>
            <a:endParaRPr lang="en-US" dirty="0" smtClean="0">
              <a:latin typeface="MinionPro-Regular"/>
            </a:endParaRPr>
          </a:p>
          <a:p>
            <a:r>
              <a:rPr lang="en-US" b="1" i="1" dirty="0">
                <a:latin typeface="MinionPro-Regular"/>
              </a:rPr>
              <a:t>Thrift and Protocol Buffers:</a:t>
            </a:r>
            <a:endParaRPr lang="en-US" b="1" i="1" dirty="0" smtClean="0">
              <a:latin typeface="MinionPro-Regular"/>
            </a:endParaRPr>
          </a:p>
          <a:p>
            <a:pPr marL="285750" indent="-285750">
              <a:buFont typeface="Wingdings" panose="05000000000000000000" pitchFamily="2" charset="2"/>
              <a:buChar char="§"/>
            </a:pPr>
            <a:r>
              <a:rPr lang="en-US" dirty="0" err="1" smtClean="0">
                <a:latin typeface="MinionPro-Regular"/>
              </a:rPr>
              <a:t>Protobuf</a:t>
            </a:r>
            <a:r>
              <a:rPr lang="en-US" dirty="0" smtClean="0">
                <a:latin typeface="MinionPro-Regular"/>
              </a:rPr>
              <a:t> invented by Google, Thrift (Facebook). Game changer for binary encoding</a:t>
            </a:r>
          </a:p>
          <a:p>
            <a:endParaRPr lang="en-US" b="1" i="1" dirty="0" smtClean="0">
              <a:latin typeface="MinionPro-Regular"/>
            </a:endParaRPr>
          </a:p>
        </p:txBody>
      </p:sp>
    </p:spTree>
    <p:extLst>
      <p:ext uri="{BB962C8B-B14F-4D97-AF65-F5344CB8AC3E}">
        <p14:creationId xmlns:p14="http://schemas.microsoft.com/office/powerpoint/2010/main" val="16277274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49" y="365126"/>
            <a:ext cx="11003177" cy="1325563"/>
          </a:xfrm>
        </p:spPr>
        <p:txBody>
          <a:bodyPr>
            <a:normAutofit/>
          </a:bodyPr>
          <a:lstStyle/>
          <a:p>
            <a:r>
              <a:rPr lang="en-US" sz="3600" dirty="0" smtClean="0">
                <a:solidFill>
                  <a:srgbClr val="FF9B33"/>
                </a:solidFill>
                <a:latin typeface="Arial" panose="020B0604020202020204" pitchFamily="34" charset="0"/>
              </a:rPr>
              <a:t>Encoding and Evolution (Cont’d)</a:t>
            </a:r>
            <a:endParaRPr lang="en-US" dirty="0"/>
          </a:p>
        </p:txBody>
      </p:sp>
      <p:pic>
        <p:nvPicPr>
          <p:cNvPr id="5" name="Picture 4"/>
          <p:cNvPicPr>
            <a:picLocks noChangeAspect="1"/>
          </p:cNvPicPr>
          <p:nvPr/>
        </p:nvPicPr>
        <p:blipFill>
          <a:blip r:embed="rId2"/>
          <a:stretch>
            <a:fillRect/>
          </a:stretch>
        </p:blipFill>
        <p:spPr>
          <a:xfrm>
            <a:off x="802478" y="1306945"/>
            <a:ext cx="4410075" cy="1381125"/>
          </a:xfrm>
          <a:prstGeom prst="rect">
            <a:avLst/>
          </a:prstGeom>
        </p:spPr>
      </p:pic>
      <p:pic>
        <p:nvPicPr>
          <p:cNvPr id="7" name="Picture 6"/>
          <p:cNvPicPr>
            <a:picLocks noChangeAspect="1"/>
          </p:cNvPicPr>
          <p:nvPr/>
        </p:nvPicPr>
        <p:blipFill>
          <a:blip r:embed="rId3"/>
          <a:stretch>
            <a:fillRect/>
          </a:stretch>
        </p:blipFill>
        <p:spPr>
          <a:xfrm>
            <a:off x="6724143" y="1497445"/>
            <a:ext cx="4371975" cy="1190625"/>
          </a:xfrm>
          <a:prstGeom prst="rect">
            <a:avLst/>
          </a:prstGeom>
        </p:spPr>
      </p:pic>
      <p:pic>
        <p:nvPicPr>
          <p:cNvPr id="9" name="Picture 8"/>
          <p:cNvPicPr>
            <a:picLocks noChangeAspect="1"/>
          </p:cNvPicPr>
          <p:nvPr/>
        </p:nvPicPr>
        <p:blipFill>
          <a:blip r:embed="rId4"/>
          <a:stretch>
            <a:fillRect/>
          </a:stretch>
        </p:blipFill>
        <p:spPr>
          <a:xfrm>
            <a:off x="6522455" y="2909742"/>
            <a:ext cx="5486400" cy="3323826"/>
          </a:xfrm>
          <a:prstGeom prst="rect">
            <a:avLst/>
          </a:prstGeom>
        </p:spPr>
      </p:pic>
      <p:sp>
        <p:nvSpPr>
          <p:cNvPr id="10" name="TextBox 9"/>
          <p:cNvSpPr txBox="1"/>
          <p:nvPr/>
        </p:nvSpPr>
        <p:spPr>
          <a:xfrm>
            <a:off x="3680759" y="1690689"/>
            <a:ext cx="1131385" cy="369332"/>
          </a:xfrm>
          <a:prstGeom prst="rect">
            <a:avLst/>
          </a:prstGeom>
          <a:noFill/>
        </p:spPr>
        <p:txBody>
          <a:bodyPr wrap="square" rtlCol="0">
            <a:spAutoFit/>
          </a:bodyPr>
          <a:lstStyle/>
          <a:p>
            <a:r>
              <a:rPr lang="en-US" dirty="0" smtClean="0"/>
              <a:t>81 bytes</a:t>
            </a:r>
            <a:endParaRPr lang="en-US" dirty="0"/>
          </a:p>
        </p:txBody>
      </p:sp>
      <p:sp>
        <p:nvSpPr>
          <p:cNvPr id="11" name="Rectangle 10"/>
          <p:cNvSpPr/>
          <p:nvPr/>
        </p:nvSpPr>
        <p:spPr>
          <a:xfrm>
            <a:off x="379267" y="3629889"/>
            <a:ext cx="5873751" cy="2308324"/>
          </a:xfrm>
          <a:prstGeom prst="rect">
            <a:avLst/>
          </a:prstGeom>
        </p:spPr>
        <p:txBody>
          <a:bodyPr wrap="square">
            <a:spAutoFit/>
          </a:bodyPr>
          <a:lstStyle/>
          <a:p>
            <a:pPr marL="285750" indent="-285750">
              <a:buFont typeface="Wingdings" panose="05000000000000000000" pitchFamily="2" charset="2"/>
              <a:buChar char="§"/>
            </a:pPr>
            <a:r>
              <a:rPr lang="en-US" dirty="0" smtClean="0">
                <a:latin typeface="MinionPro-Regular"/>
              </a:rPr>
              <a:t>Protocol </a:t>
            </a:r>
            <a:r>
              <a:rPr lang="en-US" dirty="0">
                <a:latin typeface="MinionPro-Regular"/>
              </a:rPr>
              <a:t>Buffers each come with a code generation tool that takes </a:t>
            </a:r>
            <a:r>
              <a:rPr lang="en-US" dirty="0" smtClean="0">
                <a:latin typeface="MinionPro-Regular"/>
              </a:rPr>
              <a:t>a schema definition and produce classes that implement the schema in various languages.</a:t>
            </a:r>
          </a:p>
          <a:p>
            <a:pPr marL="285750" indent="-285750">
              <a:buFont typeface="Wingdings" panose="05000000000000000000" pitchFamily="2" charset="2"/>
              <a:buChar char="§"/>
            </a:pPr>
            <a:r>
              <a:rPr lang="en-US" dirty="0">
                <a:latin typeface="MinionPro-Regular"/>
              </a:rPr>
              <a:t>field </a:t>
            </a:r>
            <a:r>
              <a:rPr lang="en-US" dirty="0" smtClean="0">
                <a:latin typeface="MinionPro-Regular"/>
              </a:rPr>
              <a:t>tags are compact way of saying what field we are talking about.</a:t>
            </a:r>
          </a:p>
          <a:p>
            <a:pPr marL="285750" indent="-285750">
              <a:buFont typeface="Wingdings" panose="05000000000000000000" pitchFamily="2" charset="2"/>
              <a:buChar char="§"/>
            </a:pPr>
            <a:endParaRPr lang="en-US" dirty="0">
              <a:latin typeface="MinionPro-Regular"/>
            </a:endParaRPr>
          </a:p>
          <a:p>
            <a:pPr marL="285750" indent="-285750">
              <a:buFont typeface="Wingdings" panose="05000000000000000000" pitchFamily="2" charset="2"/>
              <a:buChar char="§"/>
            </a:pPr>
            <a:endParaRPr lang="en-US" dirty="0">
              <a:latin typeface="MinionPro-Regular"/>
            </a:endParaRPr>
          </a:p>
        </p:txBody>
      </p:sp>
    </p:spTree>
    <p:extLst>
      <p:ext uri="{BB962C8B-B14F-4D97-AF65-F5344CB8AC3E}">
        <p14:creationId xmlns:p14="http://schemas.microsoft.com/office/powerpoint/2010/main" val="3536961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49" y="365126"/>
            <a:ext cx="11003177" cy="1325563"/>
          </a:xfrm>
        </p:spPr>
        <p:txBody>
          <a:bodyPr>
            <a:normAutofit/>
          </a:bodyPr>
          <a:lstStyle/>
          <a:p>
            <a:r>
              <a:rPr lang="en-US" sz="3600" dirty="0" smtClean="0">
                <a:solidFill>
                  <a:srgbClr val="FF9B33"/>
                </a:solidFill>
                <a:latin typeface="Arial" panose="020B0604020202020204" pitchFamily="34" charset="0"/>
              </a:rPr>
              <a:t>Encoding and Evolution (Cont’d)</a:t>
            </a:r>
            <a:endParaRPr lang="en-US" dirty="0"/>
          </a:p>
        </p:txBody>
      </p:sp>
      <p:sp>
        <p:nvSpPr>
          <p:cNvPr id="5" name="Rectangle 4"/>
          <p:cNvSpPr/>
          <p:nvPr/>
        </p:nvSpPr>
        <p:spPr>
          <a:xfrm>
            <a:off x="628649" y="1551707"/>
            <a:ext cx="11323206" cy="1754326"/>
          </a:xfrm>
          <a:prstGeom prst="rect">
            <a:avLst/>
          </a:prstGeom>
        </p:spPr>
        <p:txBody>
          <a:bodyPr wrap="square">
            <a:spAutoFit/>
          </a:bodyPr>
          <a:lstStyle/>
          <a:p>
            <a:r>
              <a:rPr lang="en-US" i="1" dirty="0" smtClean="0">
                <a:latin typeface="MinionPro-Regular"/>
              </a:rPr>
              <a:t>How does Proto Buffer </a:t>
            </a:r>
            <a:r>
              <a:rPr lang="en-US" i="1" dirty="0">
                <a:latin typeface="MinionPro-Regular"/>
              </a:rPr>
              <a:t>handle schema changes </a:t>
            </a:r>
            <a:r>
              <a:rPr lang="en-US" i="1" dirty="0" smtClean="0">
                <a:latin typeface="MinionPro-Regular"/>
              </a:rPr>
              <a:t>while keeping </a:t>
            </a:r>
            <a:r>
              <a:rPr lang="en-US" i="1" dirty="0">
                <a:latin typeface="MinionPro-Regular"/>
              </a:rPr>
              <a:t>backward and forward compatibility</a:t>
            </a:r>
            <a:r>
              <a:rPr lang="en-US" i="1" dirty="0" smtClean="0">
                <a:latin typeface="MinionPro-Regular"/>
              </a:rPr>
              <a:t>?</a:t>
            </a:r>
            <a:endParaRPr lang="en-US" i="1" dirty="0">
              <a:latin typeface="MinionPro-Regular"/>
            </a:endParaRPr>
          </a:p>
          <a:p>
            <a:pPr marL="285750" indent="-285750">
              <a:buFont typeface="Wingdings" panose="05000000000000000000" pitchFamily="2" charset="2"/>
              <a:buChar char="§"/>
            </a:pPr>
            <a:r>
              <a:rPr lang="en-US" dirty="0">
                <a:latin typeface="MinionPro-Regular"/>
              </a:rPr>
              <a:t>encoded record is just the concatenation of </a:t>
            </a:r>
            <a:r>
              <a:rPr lang="en-US" dirty="0" smtClean="0">
                <a:latin typeface="MinionPro-Regular"/>
              </a:rPr>
              <a:t>its encoded </a:t>
            </a:r>
            <a:r>
              <a:rPr lang="en-US" dirty="0">
                <a:latin typeface="MinionPro-Regular"/>
              </a:rPr>
              <a:t>fields. Each field is identified by its </a:t>
            </a:r>
            <a:r>
              <a:rPr lang="en-US" b="1" i="1" dirty="0">
                <a:latin typeface="MinionPro-Regular"/>
              </a:rPr>
              <a:t>tag number</a:t>
            </a:r>
            <a:r>
              <a:rPr lang="en-US" dirty="0">
                <a:latin typeface="MinionPro-Regular"/>
              </a:rPr>
              <a:t> </a:t>
            </a:r>
            <a:r>
              <a:rPr lang="en-US" dirty="0" smtClean="0">
                <a:latin typeface="MinionPro-Regular"/>
              </a:rPr>
              <a:t>and </a:t>
            </a:r>
            <a:r>
              <a:rPr lang="en-US" dirty="0">
                <a:latin typeface="MinionPro-Regular"/>
              </a:rPr>
              <a:t>annotated with a </a:t>
            </a:r>
            <a:r>
              <a:rPr lang="en-US" b="1" i="1" dirty="0" smtClean="0">
                <a:latin typeface="MinionPro-Regular"/>
              </a:rPr>
              <a:t>data type</a:t>
            </a:r>
          </a:p>
          <a:p>
            <a:pPr marL="285750" indent="-285750">
              <a:buFont typeface="Wingdings" panose="05000000000000000000" pitchFamily="2" charset="2"/>
              <a:buChar char="§"/>
            </a:pPr>
            <a:r>
              <a:rPr lang="en-US" dirty="0" smtClean="0">
                <a:latin typeface="MinionPro-Regular"/>
              </a:rPr>
              <a:t>If value is not set, it simply omit from the encoded record;</a:t>
            </a:r>
          </a:p>
          <a:p>
            <a:pPr marL="285750" indent="-285750">
              <a:buFont typeface="Wingdings" panose="05000000000000000000" pitchFamily="2" charset="2"/>
              <a:buChar char="§"/>
            </a:pPr>
            <a:r>
              <a:rPr lang="en-US" dirty="0" smtClean="0">
                <a:latin typeface="MinionPro-Regular"/>
              </a:rPr>
              <a:t>Cannot change the field tag, which will invalid all existing encoded data.</a:t>
            </a:r>
          </a:p>
          <a:p>
            <a:pPr marL="285750" indent="-285750">
              <a:buFont typeface="Wingdings" panose="05000000000000000000" pitchFamily="2" charset="2"/>
              <a:buChar char="§"/>
            </a:pPr>
            <a:r>
              <a:rPr lang="en-US" dirty="0" smtClean="0">
                <a:latin typeface="MinionPro-Regular"/>
              </a:rPr>
              <a:t>Add new fields to the schema by giving each field a new tag number</a:t>
            </a:r>
            <a:endParaRPr lang="en-US" dirty="0">
              <a:latin typeface="MinionPro-Regular"/>
            </a:endParaRPr>
          </a:p>
        </p:txBody>
      </p:sp>
      <p:sp>
        <p:nvSpPr>
          <p:cNvPr id="6" name="Rectangle 5"/>
          <p:cNvSpPr/>
          <p:nvPr/>
        </p:nvSpPr>
        <p:spPr>
          <a:xfrm>
            <a:off x="628649" y="3785956"/>
            <a:ext cx="11003177" cy="1754326"/>
          </a:xfrm>
          <a:prstGeom prst="rect">
            <a:avLst/>
          </a:prstGeom>
        </p:spPr>
        <p:txBody>
          <a:bodyPr wrap="square">
            <a:spAutoFit/>
          </a:bodyPr>
          <a:lstStyle/>
          <a:p>
            <a:r>
              <a:rPr lang="en-US" b="1" i="1" dirty="0" smtClean="0">
                <a:latin typeface="MinionPro-Regular"/>
              </a:rPr>
              <a:t>Forward Compatibility </a:t>
            </a:r>
            <a:r>
              <a:rPr lang="en-US" dirty="0" smtClean="0">
                <a:latin typeface="MinionPro-Regular"/>
              </a:rPr>
              <a:t>(</a:t>
            </a:r>
            <a:r>
              <a:rPr lang="en-US" dirty="0">
                <a:latin typeface="MinionPro-Regular"/>
              </a:rPr>
              <a:t>Old code can read data that was written by new </a:t>
            </a:r>
            <a:r>
              <a:rPr lang="en-US" dirty="0" smtClean="0">
                <a:latin typeface="MinionPro-Regular"/>
              </a:rPr>
              <a:t>code):</a:t>
            </a:r>
            <a:endParaRPr lang="en-US" dirty="0">
              <a:latin typeface="MinionPro-Regular"/>
            </a:endParaRPr>
          </a:p>
          <a:p>
            <a:pPr marL="285750" indent="-285750">
              <a:buFont typeface="Wingdings" panose="05000000000000000000" pitchFamily="2" charset="2"/>
              <a:buChar char="§"/>
            </a:pPr>
            <a:r>
              <a:rPr lang="en-US" dirty="0" smtClean="0">
                <a:latin typeface="MinionPro-Regular"/>
              </a:rPr>
              <a:t>If new data includes </a:t>
            </a:r>
            <a:r>
              <a:rPr lang="en-US" dirty="0">
                <a:latin typeface="MinionPro-Regular"/>
              </a:rPr>
              <a:t>a new field with a tag number </a:t>
            </a:r>
            <a:r>
              <a:rPr lang="en-US" dirty="0" smtClean="0">
                <a:latin typeface="MinionPro-Regular"/>
              </a:rPr>
              <a:t>it doesn’t </a:t>
            </a:r>
            <a:r>
              <a:rPr lang="en-US" dirty="0">
                <a:latin typeface="MinionPro-Regular"/>
              </a:rPr>
              <a:t>recognize, it can simply ignore that field.</a:t>
            </a:r>
          </a:p>
          <a:p>
            <a:endParaRPr lang="en-US" dirty="0">
              <a:latin typeface="MinionPro-Regular"/>
            </a:endParaRPr>
          </a:p>
          <a:p>
            <a:r>
              <a:rPr lang="en-US" b="1" i="1" dirty="0">
                <a:latin typeface="MinionPro-Regular"/>
              </a:rPr>
              <a:t>Backward </a:t>
            </a:r>
            <a:r>
              <a:rPr lang="en-US" b="1" i="1" dirty="0" smtClean="0">
                <a:latin typeface="MinionPro-Regular"/>
              </a:rPr>
              <a:t>Compatibility </a:t>
            </a:r>
            <a:r>
              <a:rPr lang="en-US" dirty="0">
                <a:latin typeface="MinionPro-Regular"/>
              </a:rPr>
              <a:t>(New code can read data that was written by older </a:t>
            </a:r>
            <a:r>
              <a:rPr lang="en-US" dirty="0" smtClean="0">
                <a:latin typeface="MinionPro-Regular"/>
              </a:rPr>
              <a:t>code):</a:t>
            </a:r>
          </a:p>
          <a:p>
            <a:pPr marL="285750" indent="-285750">
              <a:buFont typeface="Wingdings" panose="05000000000000000000" pitchFamily="2" charset="2"/>
              <a:buChar char="§"/>
            </a:pPr>
            <a:r>
              <a:rPr lang="en-US" dirty="0" smtClean="0">
                <a:latin typeface="MinionPro-Regular"/>
              </a:rPr>
              <a:t>New </a:t>
            </a:r>
            <a:r>
              <a:rPr lang="en-US" dirty="0">
                <a:latin typeface="MinionPro-Regular"/>
              </a:rPr>
              <a:t>code can always read old data, because the tag numbers still have the </a:t>
            </a:r>
            <a:r>
              <a:rPr lang="en-US" dirty="0" smtClean="0">
                <a:latin typeface="MinionPro-Regular"/>
              </a:rPr>
              <a:t>same meaning</a:t>
            </a:r>
            <a:r>
              <a:rPr lang="en-US" dirty="0">
                <a:latin typeface="MinionPro-Regular"/>
              </a:rPr>
              <a:t>.</a:t>
            </a:r>
          </a:p>
          <a:p>
            <a:pPr marL="285750" indent="-285750">
              <a:buFont typeface="Wingdings" panose="05000000000000000000" pitchFamily="2" charset="2"/>
              <a:buChar char="§"/>
            </a:pPr>
            <a:endParaRPr lang="en-US" dirty="0" smtClean="0">
              <a:latin typeface="MinionPro-Regular"/>
            </a:endParaRPr>
          </a:p>
        </p:txBody>
      </p:sp>
    </p:spTree>
    <p:extLst>
      <p:ext uri="{BB962C8B-B14F-4D97-AF65-F5344CB8AC3E}">
        <p14:creationId xmlns:p14="http://schemas.microsoft.com/office/powerpoint/2010/main" val="26889993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49" y="365126"/>
            <a:ext cx="11003177" cy="1325563"/>
          </a:xfrm>
        </p:spPr>
        <p:txBody>
          <a:bodyPr>
            <a:normAutofit/>
          </a:bodyPr>
          <a:lstStyle/>
          <a:p>
            <a:r>
              <a:rPr lang="en-US" sz="3600" dirty="0" smtClean="0">
                <a:solidFill>
                  <a:srgbClr val="FF9B33"/>
                </a:solidFill>
                <a:latin typeface="Arial" panose="020B0604020202020204" pitchFamily="34" charset="0"/>
              </a:rPr>
              <a:t>Data Flow through Service: Remote Procedure Call</a:t>
            </a:r>
            <a:endParaRPr lang="en-US" dirty="0"/>
          </a:p>
        </p:txBody>
      </p:sp>
      <p:sp>
        <p:nvSpPr>
          <p:cNvPr id="6" name="Rectangle 5"/>
          <p:cNvSpPr/>
          <p:nvPr/>
        </p:nvSpPr>
        <p:spPr>
          <a:xfrm>
            <a:off x="628649" y="1544721"/>
            <a:ext cx="5836806" cy="4524315"/>
          </a:xfrm>
          <a:prstGeom prst="rect">
            <a:avLst/>
          </a:prstGeom>
        </p:spPr>
        <p:txBody>
          <a:bodyPr wrap="square">
            <a:spAutoFit/>
          </a:bodyPr>
          <a:lstStyle/>
          <a:p>
            <a:r>
              <a:rPr lang="en-US" b="1" i="1" dirty="0" smtClean="0">
                <a:latin typeface="MinionPro-Regular"/>
              </a:rPr>
              <a:t>Server: </a:t>
            </a:r>
            <a:endParaRPr lang="en-US" dirty="0">
              <a:latin typeface="MinionPro-Regular"/>
            </a:endParaRPr>
          </a:p>
          <a:p>
            <a:pPr marL="285750" indent="-285750">
              <a:buFont typeface="Wingdings" panose="05000000000000000000" pitchFamily="2" charset="2"/>
              <a:buChar char="§"/>
            </a:pPr>
            <a:r>
              <a:rPr lang="en-US" dirty="0" smtClean="0">
                <a:latin typeface="MinionPro-Regular"/>
              </a:rPr>
              <a:t>The server expose an API over the network.</a:t>
            </a:r>
            <a:endParaRPr lang="en-US" dirty="0">
              <a:latin typeface="MinionPro-Regular"/>
            </a:endParaRPr>
          </a:p>
          <a:p>
            <a:endParaRPr lang="en-US" dirty="0">
              <a:latin typeface="MinionPro-Regular"/>
            </a:endParaRPr>
          </a:p>
          <a:p>
            <a:r>
              <a:rPr lang="en-US" b="1" i="1" dirty="0" smtClean="0">
                <a:latin typeface="MinionPro-Regular"/>
              </a:rPr>
              <a:t>Client:</a:t>
            </a:r>
            <a:endParaRPr lang="en-US" dirty="0" smtClean="0">
              <a:latin typeface="MinionPro-Regular"/>
            </a:endParaRPr>
          </a:p>
          <a:p>
            <a:pPr marL="285750" indent="-285750">
              <a:buFont typeface="Wingdings" panose="05000000000000000000" pitchFamily="2" charset="2"/>
              <a:buChar char="§"/>
            </a:pPr>
            <a:r>
              <a:rPr lang="en-US" dirty="0" smtClean="0">
                <a:latin typeface="MinionPro-Regular"/>
              </a:rPr>
              <a:t>Connect to the servers to make requests to that API.</a:t>
            </a:r>
          </a:p>
          <a:p>
            <a:pPr marL="285750" indent="-285750">
              <a:buFont typeface="Wingdings" panose="05000000000000000000" pitchFamily="2" charset="2"/>
              <a:buChar char="§"/>
            </a:pPr>
            <a:endParaRPr lang="en-US" dirty="0">
              <a:latin typeface="MinionPro-Regular"/>
            </a:endParaRPr>
          </a:p>
          <a:p>
            <a:r>
              <a:rPr lang="en-US" dirty="0" smtClean="0">
                <a:latin typeface="MinionPro-Regular"/>
              </a:rPr>
              <a:t>A </a:t>
            </a:r>
            <a:r>
              <a:rPr lang="en-US" dirty="0">
                <a:latin typeface="MinionPro-Regular"/>
              </a:rPr>
              <a:t>server can itself be a client to another </a:t>
            </a:r>
            <a:r>
              <a:rPr lang="en-US" dirty="0" smtClean="0">
                <a:latin typeface="MinionPro-Regular"/>
              </a:rPr>
              <a:t>service, for example, a typical web app server acts as clients to a database.</a:t>
            </a:r>
          </a:p>
          <a:p>
            <a:pPr marL="285750" indent="-285750">
              <a:buFont typeface="Wingdings" panose="05000000000000000000" pitchFamily="2" charset="2"/>
              <a:buChar char="§"/>
            </a:pPr>
            <a:r>
              <a:rPr lang="en-US" dirty="0" smtClean="0">
                <a:latin typeface="MinionPro-Regular"/>
              </a:rPr>
              <a:t>Decompose a large application into smaller services by area of functionality (</a:t>
            </a:r>
            <a:r>
              <a:rPr lang="en-US" b="1" i="1" dirty="0" err="1" smtClean="0">
                <a:latin typeface="MinionPro-Regular"/>
              </a:rPr>
              <a:t>microservice</a:t>
            </a:r>
            <a:r>
              <a:rPr lang="en-US" b="1" i="1" dirty="0" smtClean="0">
                <a:latin typeface="MinionPro-Regular"/>
              </a:rPr>
              <a:t> architecture</a:t>
            </a:r>
            <a:r>
              <a:rPr lang="en-US" dirty="0" smtClean="0">
                <a:latin typeface="MinionPro-Regular"/>
              </a:rPr>
              <a:t>);</a:t>
            </a:r>
          </a:p>
          <a:p>
            <a:pPr marL="285750" indent="-285750">
              <a:buFont typeface="Wingdings" panose="05000000000000000000" pitchFamily="2" charset="2"/>
              <a:buChar char="§"/>
            </a:pPr>
            <a:r>
              <a:rPr lang="en-US" dirty="0" smtClean="0">
                <a:latin typeface="MinionPro-Regular"/>
              </a:rPr>
              <a:t>Make </a:t>
            </a:r>
            <a:r>
              <a:rPr lang="en-US" dirty="0">
                <a:latin typeface="MinionPro-Regular"/>
              </a:rPr>
              <a:t>services independently </a:t>
            </a:r>
            <a:r>
              <a:rPr lang="en-US" dirty="0" smtClean="0">
                <a:latin typeface="MinionPro-Regular"/>
              </a:rPr>
              <a:t>deployable and evolvable by different teams without coordination;</a:t>
            </a:r>
          </a:p>
          <a:p>
            <a:pPr marL="285750" indent="-285750">
              <a:buFont typeface="Wingdings" panose="05000000000000000000" pitchFamily="2" charset="2"/>
              <a:buChar char="§"/>
            </a:pPr>
            <a:r>
              <a:rPr lang="en-US" dirty="0" smtClean="0">
                <a:latin typeface="MinionPro-Regular"/>
              </a:rPr>
              <a:t>Expect </a:t>
            </a:r>
            <a:r>
              <a:rPr lang="en-US" dirty="0">
                <a:latin typeface="MinionPro-Regular"/>
              </a:rPr>
              <a:t>old and new </a:t>
            </a:r>
            <a:r>
              <a:rPr lang="en-US" dirty="0" smtClean="0">
                <a:latin typeface="MinionPro-Regular"/>
              </a:rPr>
              <a:t>versions of </a:t>
            </a:r>
            <a:r>
              <a:rPr lang="en-US" dirty="0">
                <a:latin typeface="MinionPro-Regular"/>
              </a:rPr>
              <a:t>servers and clients to be running at the same </a:t>
            </a:r>
            <a:r>
              <a:rPr lang="en-US" dirty="0" smtClean="0">
                <a:latin typeface="MinionPro-Regular"/>
              </a:rPr>
              <a:t>time.</a:t>
            </a:r>
            <a:endParaRPr lang="en-US" dirty="0">
              <a:latin typeface="MinionPro-Regular"/>
            </a:endParaRPr>
          </a:p>
          <a:p>
            <a:pPr marL="285750" indent="-285750">
              <a:buFont typeface="Wingdings" panose="05000000000000000000" pitchFamily="2" charset="2"/>
              <a:buChar char="§"/>
            </a:pPr>
            <a:endParaRPr lang="en-US" dirty="0" smtClean="0">
              <a:latin typeface="MinionPro-Regular"/>
            </a:endParaRPr>
          </a:p>
        </p:txBody>
      </p:sp>
      <p:pic>
        <p:nvPicPr>
          <p:cNvPr id="5124" name="Picture 4" descr="Client–server model - Wikip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5882" y="2133600"/>
            <a:ext cx="4887474" cy="2932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34577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49" y="365126"/>
            <a:ext cx="11003177" cy="1325563"/>
          </a:xfrm>
        </p:spPr>
        <p:txBody>
          <a:bodyPr>
            <a:normAutofit/>
          </a:bodyPr>
          <a:lstStyle/>
          <a:p>
            <a:r>
              <a:rPr lang="en-US" sz="3600" dirty="0" smtClean="0">
                <a:solidFill>
                  <a:srgbClr val="FF9B33"/>
                </a:solidFill>
                <a:latin typeface="Arial" panose="020B0604020202020204" pitchFamily="34" charset="0"/>
              </a:rPr>
              <a:t>Data Flow through Service: RPC</a:t>
            </a:r>
            <a:endParaRPr lang="en-US" dirty="0"/>
          </a:p>
        </p:txBody>
      </p:sp>
      <p:sp>
        <p:nvSpPr>
          <p:cNvPr id="5" name="Rectangle 4"/>
          <p:cNvSpPr/>
          <p:nvPr/>
        </p:nvSpPr>
        <p:spPr>
          <a:xfrm>
            <a:off x="314612" y="1544721"/>
            <a:ext cx="5901461" cy="4524315"/>
          </a:xfrm>
          <a:prstGeom prst="rect">
            <a:avLst/>
          </a:prstGeom>
        </p:spPr>
        <p:txBody>
          <a:bodyPr wrap="square">
            <a:spAutoFit/>
          </a:bodyPr>
          <a:lstStyle/>
          <a:p>
            <a:r>
              <a:rPr lang="en-US" b="1" i="1" dirty="0" smtClean="0">
                <a:latin typeface="MinionPro-Regular"/>
              </a:rPr>
              <a:t>Problems with RPC: </a:t>
            </a:r>
            <a:endParaRPr lang="en-US" dirty="0">
              <a:latin typeface="MinionPro-Regular"/>
            </a:endParaRPr>
          </a:p>
          <a:p>
            <a:pPr marL="285750" indent="-285750">
              <a:buFont typeface="Wingdings" panose="05000000000000000000" pitchFamily="2" charset="2"/>
              <a:buChar char="§"/>
            </a:pPr>
            <a:r>
              <a:rPr lang="en-US" dirty="0">
                <a:latin typeface="MinionPro-Regular"/>
              </a:rPr>
              <a:t>A local function call is predictable and either succeeds or fails whereas </a:t>
            </a:r>
            <a:r>
              <a:rPr lang="en-US" dirty="0" smtClean="0">
                <a:latin typeface="MinionPro-Regular"/>
              </a:rPr>
              <a:t>a </a:t>
            </a:r>
            <a:r>
              <a:rPr lang="en-US" dirty="0">
                <a:latin typeface="MinionPro-Regular"/>
              </a:rPr>
              <a:t>network request is </a:t>
            </a:r>
            <a:r>
              <a:rPr lang="en-US" dirty="0" smtClean="0">
                <a:latin typeface="MinionPro-Regular"/>
              </a:rPr>
              <a:t>unpredictable:</a:t>
            </a:r>
          </a:p>
          <a:p>
            <a:pPr marL="742950" lvl="1" indent="-285750">
              <a:buFont typeface="Wingdings" panose="05000000000000000000" pitchFamily="2" charset="2"/>
              <a:buChar char="§"/>
            </a:pPr>
            <a:r>
              <a:rPr lang="en-US" dirty="0">
                <a:latin typeface="MinionPro-Regular"/>
              </a:rPr>
              <a:t>request or response may be lost due to a network </a:t>
            </a:r>
            <a:r>
              <a:rPr lang="en-US" dirty="0" smtClean="0">
                <a:latin typeface="MinionPro-Regular"/>
              </a:rPr>
              <a:t>issue</a:t>
            </a:r>
          </a:p>
          <a:p>
            <a:pPr marL="742950" lvl="1" indent="-285750">
              <a:buFont typeface="Wingdings" panose="05000000000000000000" pitchFamily="2" charset="2"/>
              <a:buChar char="§"/>
            </a:pPr>
            <a:r>
              <a:rPr lang="en-US" dirty="0" smtClean="0">
                <a:latin typeface="MinionPro-Regular"/>
              </a:rPr>
              <a:t>Remote machine is slow or unavailable</a:t>
            </a:r>
          </a:p>
          <a:p>
            <a:pPr marL="285750" indent="-285750">
              <a:buFont typeface="Wingdings" panose="05000000000000000000" pitchFamily="2" charset="2"/>
              <a:buChar char="§"/>
            </a:pPr>
            <a:r>
              <a:rPr lang="en-US" dirty="0" smtClean="0">
                <a:latin typeface="MinionPro-Regular"/>
              </a:rPr>
              <a:t>A RPC call may return without a result, </a:t>
            </a:r>
            <a:r>
              <a:rPr lang="en-US" b="1" i="1" dirty="0" smtClean="0">
                <a:latin typeface="MinionPro-Regular"/>
              </a:rPr>
              <a:t>timeout</a:t>
            </a:r>
            <a:r>
              <a:rPr lang="en-US" dirty="0" smtClean="0">
                <a:latin typeface="MinionPro-Regular"/>
              </a:rPr>
              <a:t> and YDKW.</a:t>
            </a:r>
          </a:p>
          <a:p>
            <a:pPr marL="285750" indent="-285750">
              <a:buFont typeface="Wingdings" panose="05000000000000000000" pitchFamily="2" charset="2"/>
              <a:buChar char="§"/>
            </a:pPr>
            <a:r>
              <a:rPr lang="en-US" dirty="0" smtClean="0">
                <a:latin typeface="MinionPro-Regular"/>
              </a:rPr>
              <a:t>Retrying </a:t>
            </a:r>
            <a:r>
              <a:rPr lang="en-US" dirty="0">
                <a:latin typeface="MinionPro-Regular"/>
              </a:rPr>
              <a:t>will cause the action to be performed multiple times, unless </a:t>
            </a:r>
            <a:r>
              <a:rPr lang="en-US" dirty="0" smtClean="0">
                <a:latin typeface="MinionPro-Regular"/>
              </a:rPr>
              <a:t>build deduplication </a:t>
            </a:r>
            <a:r>
              <a:rPr lang="en-US" dirty="0">
                <a:latin typeface="MinionPro-Regular"/>
              </a:rPr>
              <a:t>(</a:t>
            </a:r>
            <a:r>
              <a:rPr lang="en-US" dirty="0" err="1">
                <a:latin typeface="MinionPro-Regular"/>
              </a:rPr>
              <a:t>idempotence</a:t>
            </a:r>
            <a:r>
              <a:rPr lang="en-US" dirty="0">
                <a:latin typeface="MinionPro-Regular"/>
              </a:rPr>
              <a:t>) into the protocol</a:t>
            </a:r>
            <a:endParaRPr lang="en-US" dirty="0" smtClean="0">
              <a:latin typeface="MinionPro-Regular"/>
            </a:endParaRPr>
          </a:p>
          <a:p>
            <a:pPr marL="285750" indent="-285750">
              <a:buFont typeface="Wingdings" panose="05000000000000000000" pitchFamily="2" charset="2"/>
              <a:buChar char="§"/>
            </a:pPr>
            <a:r>
              <a:rPr lang="en-US" dirty="0">
                <a:latin typeface="MinionPro-Regular"/>
              </a:rPr>
              <a:t>latency </a:t>
            </a:r>
            <a:r>
              <a:rPr lang="en-US" dirty="0" smtClean="0">
                <a:latin typeface="MinionPro-Regular"/>
              </a:rPr>
              <a:t>is also </a:t>
            </a:r>
            <a:r>
              <a:rPr lang="en-US" dirty="0">
                <a:latin typeface="MinionPro-Regular"/>
              </a:rPr>
              <a:t>wildly </a:t>
            </a:r>
            <a:r>
              <a:rPr lang="en-US" dirty="0" smtClean="0">
                <a:latin typeface="MinionPro-Regular"/>
              </a:rPr>
              <a:t>variable</a:t>
            </a:r>
          </a:p>
          <a:p>
            <a:pPr marL="285750" indent="-285750">
              <a:buFont typeface="Wingdings" panose="05000000000000000000" pitchFamily="2" charset="2"/>
              <a:buChar char="§"/>
            </a:pPr>
            <a:r>
              <a:rPr lang="en-US" dirty="0" smtClean="0">
                <a:latin typeface="MinionPro-Regular"/>
              </a:rPr>
              <a:t>Cannot pass in references or pointers to local object. Parameters must be encoded into a sequence of bytes and sent over networks</a:t>
            </a:r>
          </a:p>
        </p:txBody>
      </p:sp>
      <p:pic>
        <p:nvPicPr>
          <p:cNvPr id="6" name="Picture 2" descr="https://miro.medium.com/max/1425/1*7uSXoNbb_nmt-oaN8mqSh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65455" y="2268896"/>
            <a:ext cx="5486400" cy="242941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344184" y="4907188"/>
            <a:ext cx="5728941" cy="369332"/>
          </a:xfrm>
          <a:prstGeom prst="rect">
            <a:avLst/>
          </a:prstGeom>
        </p:spPr>
        <p:txBody>
          <a:bodyPr wrap="none">
            <a:spAutoFit/>
          </a:bodyPr>
          <a:lstStyle/>
          <a:p>
            <a:r>
              <a:rPr lang="en-US" dirty="0">
                <a:hlinkClick r:id="rId3"/>
              </a:rPr>
              <a:t>https://cloud.google.com/endpoints/docs/grpc/about-grpc</a:t>
            </a:r>
            <a:endParaRPr lang="en-US" dirty="0"/>
          </a:p>
        </p:txBody>
      </p:sp>
    </p:spTree>
    <p:extLst>
      <p:ext uri="{BB962C8B-B14F-4D97-AF65-F5344CB8AC3E}">
        <p14:creationId xmlns:p14="http://schemas.microsoft.com/office/powerpoint/2010/main" val="16257602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49" y="365126"/>
            <a:ext cx="11003177" cy="1325563"/>
          </a:xfrm>
        </p:spPr>
        <p:txBody>
          <a:bodyPr>
            <a:normAutofit/>
          </a:bodyPr>
          <a:lstStyle/>
          <a:p>
            <a:r>
              <a:rPr lang="en-US" sz="3600" dirty="0">
                <a:solidFill>
                  <a:srgbClr val="FF9B33"/>
                </a:solidFill>
                <a:latin typeface="Arial" panose="020B0604020202020204" pitchFamily="34" charset="0"/>
              </a:rPr>
              <a:t>Message-Passing </a:t>
            </a:r>
            <a:r>
              <a:rPr lang="en-US" sz="3600" dirty="0" smtClean="0">
                <a:solidFill>
                  <a:srgbClr val="FF9B33"/>
                </a:solidFill>
                <a:latin typeface="Arial" panose="020B0604020202020204" pitchFamily="34" charset="0"/>
              </a:rPr>
              <a:t>Dataflow</a:t>
            </a:r>
            <a:endParaRPr lang="en-US" dirty="0"/>
          </a:p>
        </p:txBody>
      </p:sp>
      <p:sp>
        <p:nvSpPr>
          <p:cNvPr id="5" name="Rectangle 4"/>
          <p:cNvSpPr/>
          <p:nvPr/>
        </p:nvSpPr>
        <p:spPr>
          <a:xfrm>
            <a:off x="314612" y="1544721"/>
            <a:ext cx="6021533" cy="4247317"/>
          </a:xfrm>
          <a:prstGeom prst="rect">
            <a:avLst/>
          </a:prstGeom>
        </p:spPr>
        <p:txBody>
          <a:bodyPr wrap="square">
            <a:spAutoFit/>
          </a:bodyPr>
          <a:lstStyle/>
          <a:p>
            <a:r>
              <a:rPr lang="en-US" b="1" i="1" dirty="0" smtClean="0">
                <a:latin typeface="MinionPro-Regular"/>
              </a:rPr>
              <a:t>Asynchronous message-passing system: </a:t>
            </a:r>
            <a:endParaRPr lang="en-US" dirty="0">
              <a:latin typeface="MinionPro-Regular"/>
            </a:endParaRPr>
          </a:p>
          <a:p>
            <a:r>
              <a:rPr lang="en-US" dirty="0" smtClean="0">
                <a:latin typeface="MinionPro-Regular"/>
              </a:rPr>
              <a:t>Message is sent to a message broker which stores the message temporarily:</a:t>
            </a:r>
          </a:p>
          <a:p>
            <a:pPr marL="285750" indent="-285750">
              <a:buFont typeface="Wingdings" panose="05000000000000000000" pitchFamily="2" charset="2"/>
              <a:buChar char="§"/>
            </a:pPr>
            <a:r>
              <a:rPr lang="en-US" dirty="0" smtClean="0">
                <a:latin typeface="MinionPro-Regular"/>
              </a:rPr>
              <a:t>Act </a:t>
            </a:r>
            <a:r>
              <a:rPr lang="en-US" dirty="0">
                <a:latin typeface="MinionPro-Regular"/>
              </a:rPr>
              <a:t>as a buffer if the recipient is unavailable or overloaded, and </a:t>
            </a:r>
            <a:r>
              <a:rPr lang="en-US" dirty="0" smtClean="0">
                <a:latin typeface="MinionPro-Regular"/>
              </a:rPr>
              <a:t>thus improve </a:t>
            </a:r>
            <a:r>
              <a:rPr lang="en-US" dirty="0">
                <a:latin typeface="MinionPro-Regular"/>
              </a:rPr>
              <a:t>system reliability.</a:t>
            </a:r>
          </a:p>
          <a:p>
            <a:pPr marL="285750" indent="-285750">
              <a:buFont typeface="Wingdings" panose="05000000000000000000" pitchFamily="2" charset="2"/>
              <a:buChar char="§"/>
            </a:pPr>
            <a:r>
              <a:rPr lang="en-US" dirty="0" smtClean="0">
                <a:latin typeface="MinionPro-Regular"/>
              </a:rPr>
              <a:t>Automatically </a:t>
            </a:r>
            <a:r>
              <a:rPr lang="en-US" dirty="0">
                <a:latin typeface="MinionPro-Regular"/>
              </a:rPr>
              <a:t>redeliver messages to a process that has crashed, and </a:t>
            </a:r>
            <a:r>
              <a:rPr lang="en-US" dirty="0" smtClean="0">
                <a:latin typeface="MinionPro-Regular"/>
              </a:rPr>
              <a:t>thus prevent </a:t>
            </a:r>
            <a:r>
              <a:rPr lang="en-US" dirty="0">
                <a:latin typeface="MinionPro-Regular"/>
              </a:rPr>
              <a:t>messages from </a:t>
            </a:r>
            <a:r>
              <a:rPr lang="en-US" dirty="0" smtClean="0">
                <a:latin typeface="MinionPro-Regular"/>
              </a:rPr>
              <a:t>lost</a:t>
            </a:r>
            <a:r>
              <a:rPr lang="en-US" dirty="0">
                <a:latin typeface="MinionPro-Regular"/>
              </a:rPr>
              <a:t>.</a:t>
            </a:r>
          </a:p>
          <a:p>
            <a:pPr marL="285750" indent="-285750">
              <a:buFont typeface="Wingdings" panose="05000000000000000000" pitchFamily="2" charset="2"/>
              <a:buChar char="§"/>
            </a:pPr>
            <a:r>
              <a:rPr lang="en-US" dirty="0" smtClean="0">
                <a:latin typeface="MinionPro-Regular"/>
              </a:rPr>
              <a:t>Avoids </a:t>
            </a:r>
            <a:r>
              <a:rPr lang="en-US" dirty="0">
                <a:latin typeface="MinionPro-Regular"/>
              </a:rPr>
              <a:t>the sender needing to know the IP address and port number of </a:t>
            </a:r>
            <a:r>
              <a:rPr lang="en-US" dirty="0" smtClean="0">
                <a:latin typeface="MinionPro-Regular"/>
              </a:rPr>
              <a:t>the recipient </a:t>
            </a:r>
            <a:r>
              <a:rPr lang="en-US" dirty="0">
                <a:latin typeface="MinionPro-Regular"/>
              </a:rPr>
              <a:t>(which is particularly useful in a cloud deployment where </a:t>
            </a:r>
            <a:r>
              <a:rPr lang="en-US" dirty="0" smtClean="0">
                <a:latin typeface="MinionPro-Regular"/>
              </a:rPr>
              <a:t>virtual machines </a:t>
            </a:r>
            <a:r>
              <a:rPr lang="en-US" dirty="0">
                <a:latin typeface="MinionPro-Regular"/>
              </a:rPr>
              <a:t>often come and go).</a:t>
            </a:r>
          </a:p>
          <a:p>
            <a:pPr marL="285750" indent="-285750">
              <a:buFont typeface="Wingdings" panose="05000000000000000000" pitchFamily="2" charset="2"/>
              <a:buChar char="§"/>
            </a:pPr>
            <a:r>
              <a:rPr lang="en-US" dirty="0">
                <a:latin typeface="MinionPro-Regular"/>
              </a:rPr>
              <a:t>A</a:t>
            </a:r>
            <a:r>
              <a:rPr lang="en-US" dirty="0" smtClean="0">
                <a:latin typeface="MinionPro-Regular"/>
              </a:rPr>
              <a:t>llows </a:t>
            </a:r>
            <a:r>
              <a:rPr lang="en-US" dirty="0">
                <a:latin typeface="MinionPro-Regular"/>
              </a:rPr>
              <a:t>one message to be sent to </a:t>
            </a:r>
            <a:r>
              <a:rPr lang="en-US" dirty="0" smtClean="0">
                <a:latin typeface="MinionPro-Regular"/>
              </a:rPr>
              <a:t>several recipients.</a:t>
            </a:r>
          </a:p>
          <a:p>
            <a:pPr marL="285750" indent="-285750">
              <a:buFont typeface="Wingdings" panose="05000000000000000000" pitchFamily="2" charset="2"/>
              <a:buChar char="§"/>
            </a:pPr>
            <a:r>
              <a:rPr lang="en-US" dirty="0" smtClean="0">
                <a:latin typeface="MinionPro-Regular"/>
              </a:rPr>
              <a:t>Logically </a:t>
            </a:r>
            <a:r>
              <a:rPr lang="en-US" dirty="0">
                <a:latin typeface="MinionPro-Regular"/>
              </a:rPr>
              <a:t>decouples the sender from the recipient (the sender just </a:t>
            </a:r>
            <a:r>
              <a:rPr lang="en-US" dirty="0" smtClean="0">
                <a:latin typeface="MinionPro-Regular"/>
              </a:rPr>
              <a:t>publishes messages </a:t>
            </a:r>
            <a:r>
              <a:rPr lang="en-US" dirty="0">
                <a:latin typeface="MinionPro-Regular"/>
              </a:rPr>
              <a:t>and doesn’t care who consumes them</a:t>
            </a:r>
            <a:r>
              <a:rPr lang="en-US" dirty="0" smtClean="0">
                <a:latin typeface="MinionPro-Regular"/>
              </a:rPr>
              <a:t>).</a:t>
            </a:r>
            <a:endParaRPr lang="en-US" dirty="0">
              <a:latin typeface="MinionPro-Regular"/>
            </a:endParaRPr>
          </a:p>
        </p:txBody>
      </p:sp>
      <p:pic>
        <p:nvPicPr>
          <p:cNvPr id="7" name="Picture 6"/>
          <p:cNvPicPr>
            <a:picLocks noChangeAspect="1"/>
          </p:cNvPicPr>
          <p:nvPr/>
        </p:nvPicPr>
        <p:blipFill>
          <a:blip r:embed="rId2"/>
          <a:stretch>
            <a:fillRect/>
          </a:stretch>
        </p:blipFill>
        <p:spPr>
          <a:xfrm>
            <a:off x="6188364" y="1952713"/>
            <a:ext cx="6003636" cy="3197759"/>
          </a:xfrm>
          <a:prstGeom prst="rect">
            <a:avLst/>
          </a:prstGeom>
        </p:spPr>
      </p:pic>
      <p:sp>
        <p:nvSpPr>
          <p:cNvPr id="8" name="Rectangle 7"/>
          <p:cNvSpPr/>
          <p:nvPr/>
        </p:nvSpPr>
        <p:spPr>
          <a:xfrm>
            <a:off x="7045826" y="5227830"/>
            <a:ext cx="3876318" cy="369332"/>
          </a:xfrm>
          <a:prstGeom prst="rect">
            <a:avLst/>
          </a:prstGeom>
        </p:spPr>
        <p:txBody>
          <a:bodyPr wrap="none">
            <a:spAutoFit/>
          </a:bodyPr>
          <a:lstStyle/>
          <a:p>
            <a:r>
              <a:rPr lang="en-US" dirty="0">
                <a:hlinkClick r:id="rId3"/>
              </a:rPr>
              <a:t>https://cloud.google.com/pubsub/docs</a:t>
            </a:r>
            <a:endParaRPr lang="en-US" dirty="0"/>
          </a:p>
        </p:txBody>
      </p:sp>
    </p:spTree>
    <p:extLst>
      <p:ext uri="{BB962C8B-B14F-4D97-AF65-F5344CB8AC3E}">
        <p14:creationId xmlns:p14="http://schemas.microsoft.com/office/powerpoint/2010/main" val="25313115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49" y="365126"/>
            <a:ext cx="11003177" cy="1325563"/>
          </a:xfrm>
        </p:spPr>
        <p:txBody>
          <a:bodyPr>
            <a:normAutofit/>
          </a:bodyPr>
          <a:lstStyle/>
          <a:p>
            <a:r>
              <a:rPr lang="en-US" sz="3600" dirty="0" smtClean="0">
                <a:solidFill>
                  <a:srgbClr val="FF9B33"/>
                </a:solidFill>
                <a:latin typeface="Arial" panose="020B0604020202020204" pitchFamily="34" charset="0"/>
              </a:rPr>
              <a:t>Glossary So Far…</a:t>
            </a:r>
            <a:endParaRPr lang="en-US" dirty="0"/>
          </a:p>
        </p:txBody>
      </p:sp>
      <p:sp>
        <p:nvSpPr>
          <p:cNvPr id="5" name="Rectangle 4"/>
          <p:cNvSpPr/>
          <p:nvPr/>
        </p:nvSpPr>
        <p:spPr>
          <a:xfrm>
            <a:off x="534125" y="1584922"/>
            <a:ext cx="11151459" cy="4247317"/>
          </a:xfrm>
          <a:prstGeom prst="rect">
            <a:avLst/>
          </a:prstGeom>
        </p:spPr>
        <p:txBody>
          <a:bodyPr wrap="square">
            <a:spAutoFit/>
          </a:bodyPr>
          <a:lstStyle/>
          <a:p>
            <a:pPr marL="285750" indent="-285750">
              <a:buFont typeface="Wingdings" panose="05000000000000000000" pitchFamily="2" charset="2"/>
              <a:buChar char="§"/>
            </a:pPr>
            <a:r>
              <a:rPr lang="en-US" b="1" i="1" dirty="0" smtClean="0">
                <a:latin typeface="MinionPro-Regular"/>
              </a:rPr>
              <a:t>Average </a:t>
            </a:r>
            <a:r>
              <a:rPr lang="en-US" b="1" i="1" dirty="0">
                <a:latin typeface="MinionPro-Regular"/>
              </a:rPr>
              <a:t>Response Time</a:t>
            </a:r>
          </a:p>
          <a:p>
            <a:pPr marL="285750" indent="-285750">
              <a:buFont typeface="Wingdings" panose="05000000000000000000" pitchFamily="2" charset="2"/>
              <a:buChar char="§"/>
            </a:pPr>
            <a:r>
              <a:rPr lang="en-US" b="1" i="1" dirty="0">
                <a:latin typeface="MinionPro-Regular"/>
              </a:rPr>
              <a:t>Backward Compatibility</a:t>
            </a:r>
          </a:p>
          <a:p>
            <a:pPr marL="285750" indent="-285750">
              <a:buFont typeface="Wingdings" panose="05000000000000000000" pitchFamily="2" charset="2"/>
              <a:buChar char="§"/>
            </a:pPr>
            <a:r>
              <a:rPr lang="en-US" b="1" i="1" dirty="0">
                <a:latin typeface="MinionPro-Regular"/>
              </a:rPr>
              <a:t>Batch Processing</a:t>
            </a:r>
          </a:p>
          <a:p>
            <a:pPr marL="285750" indent="-285750">
              <a:buFont typeface="Wingdings" panose="05000000000000000000" pitchFamily="2" charset="2"/>
              <a:buChar char="§"/>
            </a:pPr>
            <a:r>
              <a:rPr lang="en-US" b="1" i="1" dirty="0">
                <a:latin typeface="MinionPro-Regular"/>
              </a:rPr>
              <a:t>Bloom Filters</a:t>
            </a:r>
          </a:p>
          <a:p>
            <a:pPr marL="285750" indent="-285750">
              <a:buFont typeface="Wingdings" panose="05000000000000000000" pitchFamily="2" charset="2"/>
              <a:buChar char="§"/>
            </a:pPr>
            <a:r>
              <a:rPr lang="en-US" b="1" i="1" dirty="0">
                <a:latin typeface="MinionPro-Regular"/>
              </a:rPr>
              <a:t>B-Trees</a:t>
            </a:r>
          </a:p>
          <a:p>
            <a:pPr marL="285750" indent="-285750">
              <a:buFont typeface="Wingdings" panose="05000000000000000000" pitchFamily="2" charset="2"/>
              <a:buChar char="§"/>
            </a:pPr>
            <a:r>
              <a:rPr lang="en-US" b="1" i="1" dirty="0">
                <a:latin typeface="MinionPro-Regular"/>
              </a:rPr>
              <a:t>Cache</a:t>
            </a:r>
          </a:p>
          <a:p>
            <a:pPr marL="285750" indent="-285750">
              <a:buFont typeface="Wingdings" panose="05000000000000000000" pitchFamily="2" charset="2"/>
              <a:buChar char="§"/>
            </a:pPr>
            <a:r>
              <a:rPr lang="en-US" b="1" i="1" dirty="0">
                <a:latin typeface="MinionPro-Regular"/>
              </a:rPr>
              <a:t>Compaction</a:t>
            </a:r>
          </a:p>
          <a:p>
            <a:pPr marL="285750" indent="-285750">
              <a:buFont typeface="Wingdings" panose="05000000000000000000" pitchFamily="2" charset="2"/>
              <a:buChar char="§"/>
            </a:pPr>
            <a:r>
              <a:rPr lang="en-US" b="1" i="1" dirty="0">
                <a:latin typeface="MinionPro-Regular"/>
              </a:rPr>
              <a:t>Deduplication </a:t>
            </a:r>
          </a:p>
          <a:p>
            <a:pPr marL="285750" indent="-285750">
              <a:buFont typeface="Wingdings" panose="05000000000000000000" pitchFamily="2" charset="2"/>
              <a:buChar char="§"/>
            </a:pPr>
            <a:r>
              <a:rPr lang="en-US" b="1" i="1" dirty="0">
                <a:latin typeface="MinionPro-Regular"/>
              </a:rPr>
              <a:t>Encoding/Decoding</a:t>
            </a:r>
          </a:p>
          <a:p>
            <a:pPr marL="285750" indent="-285750">
              <a:buFont typeface="Wingdings" panose="05000000000000000000" pitchFamily="2" charset="2"/>
              <a:buChar char="§"/>
            </a:pPr>
            <a:r>
              <a:rPr lang="en-US" b="1" i="1" dirty="0">
                <a:latin typeface="MinionPro-Regular"/>
              </a:rPr>
              <a:t>Forward Compatibility</a:t>
            </a:r>
          </a:p>
          <a:p>
            <a:pPr marL="285750" indent="-285750">
              <a:buFont typeface="Wingdings" panose="05000000000000000000" pitchFamily="2" charset="2"/>
              <a:buChar char="§"/>
            </a:pPr>
            <a:r>
              <a:rPr lang="en-US" b="1" i="1" dirty="0">
                <a:latin typeface="MinionPro-Regular"/>
              </a:rPr>
              <a:t>Fragmentation</a:t>
            </a:r>
          </a:p>
          <a:p>
            <a:pPr marL="285750" indent="-285750">
              <a:buFont typeface="Wingdings" panose="05000000000000000000" pitchFamily="2" charset="2"/>
              <a:buChar char="§"/>
            </a:pPr>
            <a:r>
              <a:rPr lang="en-US" b="1" i="1" dirty="0">
                <a:latin typeface="MinionPro-Regular"/>
              </a:rPr>
              <a:t>Graph </a:t>
            </a:r>
            <a:r>
              <a:rPr lang="en-US" b="1" i="1" dirty="0" smtClean="0">
                <a:latin typeface="MinionPro-Regular"/>
              </a:rPr>
              <a:t>Database</a:t>
            </a:r>
          </a:p>
          <a:p>
            <a:pPr marL="285750" indent="-285750">
              <a:buFont typeface="Wingdings" panose="05000000000000000000" pitchFamily="2" charset="2"/>
              <a:buChar char="§"/>
            </a:pPr>
            <a:r>
              <a:rPr lang="en-US" b="1" i="1" dirty="0">
                <a:latin typeface="MinionPro-Regular"/>
              </a:rPr>
              <a:t>Indexing System</a:t>
            </a:r>
          </a:p>
          <a:p>
            <a:pPr marL="285750" indent="-285750">
              <a:buFont typeface="Wingdings" panose="05000000000000000000" pitchFamily="2" charset="2"/>
              <a:buChar char="§"/>
            </a:pPr>
            <a:r>
              <a:rPr lang="en-US" b="1" i="1" dirty="0">
                <a:latin typeface="MinionPro-Regular"/>
              </a:rPr>
              <a:t>LSM-Trees</a:t>
            </a:r>
          </a:p>
          <a:p>
            <a:pPr marL="285750" indent="-285750">
              <a:buFont typeface="Wingdings" panose="05000000000000000000" pitchFamily="2" charset="2"/>
              <a:buChar char="§"/>
            </a:pPr>
            <a:r>
              <a:rPr lang="en-US" b="1" i="1" dirty="0" err="1" smtClean="0">
                <a:latin typeface="MinionPro-Regular"/>
              </a:rPr>
              <a:t>Memtable</a:t>
            </a:r>
            <a:endParaRPr lang="en-US" b="1" i="1" dirty="0">
              <a:latin typeface="MinionPro-Regular"/>
            </a:endParaRPr>
          </a:p>
        </p:txBody>
      </p:sp>
      <p:sp>
        <p:nvSpPr>
          <p:cNvPr id="7" name="Rectangle 6"/>
          <p:cNvSpPr/>
          <p:nvPr/>
        </p:nvSpPr>
        <p:spPr>
          <a:xfrm>
            <a:off x="3990109" y="1584922"/>
            <a:ext cx="4519034" cy="3970318"/>
          </a:xfrm>
          <a:prstGeom prst="rect">
            <a:avLst/>
          </a:prstGeom>
        </p:spPr>
        <p:txBody>
          <a:bodyPr wrap="square">
            <a:spAutoFit/>
          </a:bodyPr>
          <a:lstStyle/>
          <a:p>
            <a:pPr marL="285750" indent="-285750">
              <a:buFont typeface="Wingdings" panose="05000000000000000000" pitchFamily="2" charset="2"/>
              <a:buChar char="§"/>
            </a:pPr>
            <a:r>
              <a:rPr lang="en-US" b="1" i="1" dirty="0" err="1" smtClean="0">
                <a:latin typeface="MinionPro-Regular"/>
              </a:rPr>
              <a:t>Mergesort</a:t>
            </a:r>
            <a:endParaRPr lang="en-US" b="1" i="1" dirty="0">
              <a:latin typeface="MinionPro-Regular"/>
            </a:endParaRPr>
          </a:p>
          <a:p>
            <a:pPr marL="285750" indent="-285750">
              <a:buFont typeface="Wingdings" panose="05000000000000000000" pitchFamily="2" charset="2"/>
              <a:buChar char="§"/>
            </a:pPr>
            <a:r>
              <a:rPr lang="en-US" b="1" i="1" dirty="0">
                <a:latin typeface="MinionPro-Regular"/>
              </a:rPr>
              <a:t>Message passing data flow</a:t>
            </a:r>
          </a:p>
          <a:p>
            <a:pPr marL="285750" indent="-285750">
              <a:buFont typeface="Wingdings" panose="05000000000000000000" pitchFamily="2" charset="2"/>
              <a:buChar char="§"/>
            </a:pPr>
            <a:r>
              <a:rPr lang="en-US" b="1" i="1" dirty="0" err="1">
                <a:latin typeface="MinionPro-Regular"/>
              </a:rPr>
              <a:t>Microservice</a:t>
            </a:r>
            <a:endParaRPr lang="en-US" b="1" i="1" dirty="0">
              <a:latin typeface="MinionPro-Regular"/>
            </a:endParaRPr>
          </a:p>
          <a:p>
            <a:pPr marL="285750" indent="-285750">
              <a:buFont typeface="Wingdings" panose="05000000000000000000" pitchFamily="2" charset="2"/>
              <a:buChar char="§"/>
            </a:pPr>
            <a:r>
              <a:rPr lang="en-US" b="1" i="1" dirty="0">
                <a:latin typeface="MinionPro-Regular"/>
              </a:rPr>
              <a:t>OLAP (Online Analytic Processing)</a:t>
            </a:r>
          </a:p>
          <a:p>
            <a:pPr marL="285750" indent="-285750">
              <a:buFont typeface="Wingdings" panose="05000000000000000000" pitchFamily="2" charset="2"/>
              <a:buChar char="§"/>
            </a:pPr>
            <a:r>
              <a:rPr lang="en-US" b="1" i="1" dirty="0">
                <a:latin typeface="MinionPro-Regular"/>
              </a:rPr>
              <a:t>OLTP (Online Transaction Processing)</a:t>
            </a:r>
          </a:p>
          <a:p>
            <a:pPr marL="285750" indent="-285750">
              <a:buFont typeface="Wingdings" panose="05000000000000000000" pitchFamily="2" charset="2"/>
              <a:buChar char="§"/>
            </a:pPr>
            <a:r>
              <a:rPr lang="en-US" b="1" i="1" dirty="0">
                <a:latin typeface="MinionPro-Regular"/>
              </a:rPr>
              <a:t>Protocol  Buffer</a:t>
            </a:r>
          </a:p>
          <a:p>
            <a:pPr marL="285750" indent="-285750">
              <a:buFont typeface="Wingdings" panose="05000000000000000000" pitchFamily="2" charset="2"/>
              <a:buChar char="§"/>
            </a:pPr>
            <a:r>
              <a:rPr lang="en-US" b="1" i="1" dirty="0" err="1" smtClean="0">
                <a:latin typeface="MinionPro-Regular"/>
              </a:rPr>
              <a:t>PubSub</a:t>
            </a:r>
            <a:endParaRPr lang="en-US" b="1" i="1" dirty="0">
              <a:latin typeface="MinionPro-Regular"/>
            </a:endParaRPr>
          </a:p>
          <a:p>
            <a:pPr marL="285750" indent="-285750">
              <a:buFont typeface="Wingdings" panose="05000000000000000000" pitchFamily="2" charset="2"/>
              <a:buChar char="§"/>
            </a:pPr>
            <a:r>
              <a:rPr lang="en-US" b="1" i="1" dirty="0">
                <a:latin typeface="MinionPro-Regular"/>
              </a:rPr>
              <a:t>Range </a:t>
            </a:r>
            <a:r>
              <a:rPr lang="en-US" b="1" i="1" dirty="0" smtClean="0">
                <a:latin typeface="MinionPro-Regular"/>
              </a:rPr>
              <a:t>Queries</a:t>
            </a:r>
          </a:p>
          <a:p>
            <a:pPr marL="285750" indent="-285750">
              <a:buFont typeface="Wingdings" panose="05000000000000000000" pitchFamily="2" charset="2"/>
              <a:buChar char="§"/>
            </a:pPr>
            <a:r>
              <a:rPr lang="en-US" b="1" i="1" dirty="0">
                <a:latin typeface="MinionPro-Regular"/>
              </a:rPr>
              <a:t>Reliability, Scalability, </a:t>
            </a:r>
            <a:r>
              <a:rPr lang="en-US" b="1" i="1" dirty="0" err="1">
                <a:latin typeface="MinionPro-Regular"/>
              </a:rPr>
              <a:t>Maintainablity</a:t>
            </a:r>
            <a:endParaRPr lang="en-US" b="1" i="1" dirty="0">
              <a:latin typeface="MinionPro-Regular"/>
            </a:endParaRPr>
          </a:p>
          <a:p>
            <a:pPr marL="285750" indent="-285750">
              <a:buFont typeface="Wingdings" panose="05000000000000000000" pitchFamily="2" charset="2"/>
              <a:buChar char="§"/>
            </a:pPr>
            <a:r>
              <a:rPr lang="en-US" b="1" i="1" dirty="0">
                <a:latin typeface="MinionPro-Regular"/>
              </a:rPr>
              <a:t>Remote Procedure Call</a:t>
            </a:r>
          </a:p>
          <a:p>
            <a:pPr marL="285750" indent="-285750">
              <a:buFont typeface="Wingdings" panose="05000000000000000000" pitchFamily="2" charset="2"/>
              <a:buChar char="§"/>
            </a:pPr>
            <a:r>
              <a:rPr lang="en-US" b="1" i="1" dirty="0">
                <a:latin typeface="MinionPro-Regular"/>
              </a:rPr>
              <a:t>Rolling Upgrade</a:t>
            </a:r>
          </a:p>
          <a:p>
            <a:pPr marL="285750" indent="-285750">
              <a:buFont typeface="Wingdings" panose="05000000000000000000" pitchFamily="2" charset="2"/>
              <a:buChar char="§"/>
            </a:pPr>
            <a:r>
              <a:rPr lang="en-US" b="1" i="1" dirty="0">
                <a:latin typeface="MinionPro-Regular"/>
              </a:rPr>
              <a:t>Segment Merging</a:t>
            </a:r>
          </a:p>
          <a:p>
            <a:pPr marL="285750" indent="-285750">
              <a:buFont typeface="Wingdings" panose="05000000000000000000" pitchFamily="2" charset="2"/>
              <a:buChar char="§"/>
            </a:pPr>
            <a:r>
              <a:rPr lang="en-US" b="1" i="1" dirty="0">
                <a:latin typeface="MinionPro-Regular"/>
              </a:rPr>
              <a:t>Service Level </a:t>
            </a:r>
            <a:r>
              <a:rPr lang="en-US" b="1" i="1" dirty="0" smtClean="0">
                <a:latin typeface="MinionPro-Regular"/>
              </a:rPr>
              <a:t>Agreements</a:t>
            </a:r>
            <a:endParaRPr lang="en-US" b="1" i="1" dirty="0">
              <a:latin typeface="MinionPro-Regular"/>
            </a:endParaRPr>
          </a:p>
        </p:txBody>
      </p:sp>
      <p:sp>
        <p:nvSpPr>
          <p:cNvPr id="8" name="Rectangle 7"/>
          <p:cNvSpPr/>
          <p:nvPr/>
        </p:nvSpPr>
        <p:spPr>
          <a:xfrm>
            <a:off x="8509144" y="1584922"/>
            <a:ext cx="3361460" cy="2585323"/>
          </a:xfrm>
          <a:prstGeom prst="rect">
            <a:avLst/>
          </a:prstGeom>
        </p:spPr>
        <p:txBody>
          <a:bodyPr wrap="square">
            <a:spAutoFit/>
          </a:bodyPr>
          <a:lstStyle/>
          <a:p>
            <a:pPr marL="285750" indent="-285750">
              <a:buFont typeface="Wingdings" panose="05000000000000000000" pitchFamily="2" charset="2"/>
              <a:buChar char="§"/>
            </a:pPr>
            <a:r>
              <a:rPr lang="en-US" b="1" i="1" dirty="0">
                <a:latin typeface="MinionPro-Regular"/>
              </a:rPr>
              <a:t>Service Level </a:t>
            </a:r>
            <a:r>
              <a:rPr lang="en-US" b="1" i="1" dirty="0" smtClean="0">
                <a:latin typeface="MinionPro-Regular"/>
              </a:rPr>
              <a:t>Objectives</a:t>
            </a:r>
          </a:p>
          <a:p>
            <a:pPr marL="285750" indent="-285750">
              <a:buFont typeface="Wingdings" panose="05000000000000000000" pitchFamily="2" charset="2"/>
              <a:buChar char="§"/>
            </a:pPr>
            <a:r>
              <a:rPr lang="en-US" b="1" i="1" dirty="0" err="1" smtClean="0">
                <a:latin typeface="MinionPro-Regular"/>
              </a:rPr>
              <a:t>SSTable</a:t>
            </a:r>
            <a:endParaRPr lang="en-US" b="1" i="1" dirty="0">
              <a:latin typeface="MinionPro-Regular"/>
            </a:endParaRPr>
          </a:p>
          <a:p>
            <a:pPr marL="285750" indent="-285750">
              <a:buFont typeface="Wingdings" panose="05000000000000000000" pitchFamily="2" charset="2"/>
              <a:buChar char="§"/>
            </a:pPr>
            <a:r>
              <a:rPr lang="en-US" b="1" i="1" dirty="0">
                <a:latin typeface="MinionPro-Regular"/>
              </a:rPr>
              <a:t>Stream Processing</a:t>
            </a:r>
          </a:p>
          <a:p>
            <a:pPr marL="285750" indent="-285750">
              <a:buFont typeface="Wingdings" panose="05000000000000000000" pitchFamily="2" charset="2"/>
              <a:buChar char="§"/>
            </a:pPr>
            <a:r>
              <a:rPr lang="en-US" b="1" i="1" dirty="0" smtClean="0">
                <a:latin typeface="MinionPro-Regular"/>
              </a:rPr>
              <a:t>Tag </a:t>
            </a:r>
            <a:r>
              <a:rPr lang="en-US" b="1" i="1" dirty="0">
                <a:latin typeface="MinionPro-Regular"/>
              </a:rPr>
              <a:t>Number</a:t>
            </a:r>
          </a:p>
          <a:p>
            <a:pPr marL="285750" indent="-285750">
              <a:buFont typeface="Wingdings" panose="05000000000000000000" pitchFamily="2" charset="2"/>
              <a:buChar char="§"/>
            </a:pPr>
            <a:r>
              <a:rPr lang="en-US" b="1" i="1" dirty="0">
                <a:latin typeface="MinionPro-Regular"/>
              </a:rPr>
              <a:t>Tail Latency</a:t>
            </a:r>
          </a:p>
          <a:p>
            <a:pPr marL="285750" indent="-285750">
              <a:buFont typeface="Wingdings" panose="05000000000000000000" pitchFamily="2" charset="2"/>
              <a:buChar char="§"/>
            </a:pPr>
            <a:r>
              <a:rPr lang="en-US" b="1" i="1" dirty="0">
                <a:latin typeface="MinionPro-Regular"/>
              </a:rPr>
              <a:t>Timeout</a:t>
            </a:r>
          </a:p>
          <a:p>
            <a:pPr marL="285750" indent="-285750">
              <a:buFont typeface="Wingdings" panose="05000000000000000000" pitchFamily="2" charset="2"/>
              <a:buChar char="§"/>
            </a:pPr>
            <a:r>
              <a:rPr lang="en-US" b="1" i="1" dirty="0">
                <a:latin typeface="MinionPro-Regular"/>
              </a:rPr>
              <a:t>Transaction</a:t>
            </a:r>
          </a:p>
          <a:p>
            <a:pPr marL="285750" indent="-285750">
              <a:buFont typeface="Wingdings" panose="05000000000000000000" pitchFamily="2" charset="2"/>
              <a:buChar char="§"/>
            </a:pPr>
            <a:r>
              <a:rPr lang="en-US" b="1" i="1" dirty="0">
                <a:latin typeface="MinionPro-Regular"/>
              </a:rPr>
              <a:t>Vertical &amp; Horizontal Scaling</a:t>
            </a:r>
          </a:p>
        </p:txBody>
      </p:sp>
    </p:spTree>
    <p:extLst>
      <p:ext uri="{BB962C8B-B14F-4D97-AF65-F5344CB8AC3E}">
        <p14:creationId xmlns:p14="http://schemas.microsoft.com/office/powerpoint/2010/main" val="8287635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685799" y="895350"/>
            <a:ext cx="10847173" cy="1954941"/>
          </a:xfrm>
        </p:spPr>
        <p:txBody>
          <a:bodyPr>
            <a:normAutofit/>
          </a:bodyPr>
          <a:lstStyle/>
          <a:p>
            <a:r>
              <a:rPr lang="en-US" sz="4800" dirty="0" smtClean="0">
                <a:solidFill>
                  <a:srgbClr val="FF9B33"/>
                </a:solidFill>
                <a:latin typeface="Arial" panose="020B0604020202020204" pitchFamily="34" charset="0"/>
              </a:rPr>
              <a:t>Operating System and System Design</a:t>
            </a:r>
            <a:br>
              <a:rPr lang="en-US" sz="4800" dirty="0" smtClean="0">
                <a:solidFill>
                  <a:srgbClr val="FF9B33"/>
                </a:solidFill>
                <a:latin typeface="Arial" panose="020B0604020202020204" pitchFamily="34" charset="0"/>
              </a:rPr>
            </a:br>
            <a:r>
              <a:rPr lang="en-US" sz="4800" dirty="0" smtClean="0">
                <a:solidFill>
                  <a:srgbClr val="FF9B33"/>
                </a:solidFill>
                <a:latin typeface="Arial" panose="020B0604020202020204" pitchFamily="34" charset="0"/>
              </a:rPr>
              <a:t> </a:t>
            </a:r>
            <a:r>
              <a:rPr lang="en-US" sz="4800" dirty="0">
                <a:solidFill>
                  <a:srgbClr val="FF9B33"/>
                </a:solidFill>
                <a:latin typeface="Arial" panose="020B0604020202020204" pitchFamily="34" charset="0"/>
              </a:rPr>
              <a:t>Lecture </a:t>
            </a:r>
            <a:r>
              <a:rPr lang="en-US" sz="4800" dirty="0" smtClean="0">
                <a:solidFill>
                  <a:srgbClr val="FF9B33"/>
                </a:solidFill>
                <a:latin typeface="Arial" panose="020B0604020202020204" pitchFamily="34" charset="0"/>
              </a:rPr>
              <a:t>2</a:t>
            </a:r>
            <a:endParaRPr lang="en-US" sz="4800" dirty="0"/>
          </a:p>
        </p:txBody>
      </p:sp>
      <p:sp>
        <p:nvSpPr>
          <p:cNvPr id="6" name="Title 1"/>
          <p:cNvSpPr txBox="1">
            <a:spLocks/>
          </p:cNvSpPr>
          <p:nvPr/>
        </p:nvSpPr>
        <p:spPr>
          <a:xfrm>
            <a:off x="743464" y="3015049"/>
            <a:ext cx="10847173" cy="140665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smtClean="0">
                <a:solidFill>
                  <a:srgbClr val="FF9B33"/>
                </a:solidFill>
                <a:latin typeface="Arial" panose="020B0604020202020204" pitchFamily="34" charset="0"/>
              </a:rPr>
              <a:t>April 11, 2020</a:t>
            </a:r>
            <a:endParaRPr lang="en-US" sz="4000" dirty="0"/>
          </a:p>
        </p:txBody>
      </p:sp>
    </p:spTree>
    <p:extLst>
      <p:ext uri="{BB962C8B-B14F-4D97-AF65-F5344CB8AC3E}">
        <p14:creationId xmlns:p14="http://schemas.microsoft.com/office/powerpoint/2010/main" val="1116621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Google Building More Data Centers for Massive Future Clou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8960" y="3837234"/>
            <a:ext cx="4572000" cy="286676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Google Cloud Data Center Locations - Kinst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66636" y="4075889"/>
            <a:ext cx="4572000" cy="2389458"/>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a:spLocks noGrp="1"/>
          </p:cNvSpPr>
          <p:nvPr>
            <p:ph type="title"/>
          </p:nvPr>
        </p:nvSpPr>
        <p:spPr>
          <a:xfrm>
            <a:off x="628650" y="365126"/>
            <a:ext cx="7886700" cy="1325563"/>
          </a:xfrm>
        </p:spPr>
        <p:txBody>
          <a:bodyPr/>
          <a:lstStyle/>
          <a:p>
            <a:r>
              <a:rPr lang="en-US" sz="3600" dirty="0" smtClean="0">
                <a:solidFill>
                  <a:srgbClr val="FF9B33"/>
                </a:solidFill>
                <a:latin typeface="Arial" panose="020B0604020202020204" pitchFamily="34" charset="0"/>
              </a:rPr>
              <a:t>Why do we need a system design?</a:t>
            </a:r>
            <a:endParaRPr lang="en-US" dirty="0"/>
          </a:p>
        </p:txBody>
      </p:sp>
      <p:sp>
        <p:nvSpPr>
          <p:cNvPr id="9" name="TextBox 8"/>
          <p:cNvSpPr txBox="1"/>
          <p:nvPr/>
        </p:nvSpPr>
        <p:spPr>
          <a:xfrm>
            <a:off x="1158959" y="1401572"/>
            <a:ext cx="10032915" cy="2308324"/>
          </a:xfrm>
          <a:prstGeom prst="rect">
            <a:avLst/>
          </a:prstGeom>
          <a:noFill/>
        </p:spPr>
        <p:txBody>
          <a:bodyPr wrap="square" rtlCol="0">
            <a:spAutoFit/>
          </a:bodyPr>
          <a:lstStyle/>
          <a:p>
            <a:r>
              <a:rPr lang="en-US" dirty="0">
                <a:latin typeface="MinionPro-Regular"/>
              </a:rPr>
              <a:t>Information exploded over the last few decades and continues to be exploding, …</a:t>
            </a:r>
          </a:p>
          <a:p>
            <a:endParaRPr lang="en-US" dirty="0">
              <a:latin typeface="MinionPro-Regular"/>
            </a:endParaRPr>
          </a:p>
          <a:p>
            <a:r>
              <a:rPr lang="en-US" dirty="0">
                <a:latin typeface="MinionPro-Regular"/>
              </a:rPr>
              <a:t>Internet companies such as Google, Yahoo!, Amazon, Facebook, LinkedIn, Microsoft, and Twitter are handling huge volumes of data and traffic, forcing them to create new tools that enable them to efficiently handle such scale.</a:t>
            </a:r>
          </a:p>
          <a:p>
            <a:endParaRPr lang="en-US" dirty="0">
              <a:latin typeface="MinionPro-Regular"/>
            </a:endParaRPr>
          </a:p>
          <a:p>
            <a:r>
              <a:rPr lang="en-US" dirty="0">
                <a:latin typeface="MinionPro-Regular"/>
              </a:rPr>
              <a:t>CPU clock speeds are barely increasing, but multi-core processors are standard, and networks are getting faster. This means parallelism is only going to increase.</a:t>
            </a:r>
          </a:p>
        </p:txBody>
      </p:sp>
    </p:spTree>
    <p:extLst>
      <p:ext uri="{BB962C8B-B14F-4D97-AF65-F5344CB8AC3E}">
        <p14:creationId xmlns:p14="http://schemas.microsoft.com/office/powerpoint/2010/main" val="11008958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49" y="365126"/>
            <a:ext cx="11003177" cy="1325563"/>
          </a:xfrm>
        </p:spPr>
        <p:txBody>
          <a:bodyPr>
            <a:normAutofit/>
          </a:bodyPr>
          <a:lstStyle/>
          <a:p>
            <a:r>
              <a:rPr lang="en-US" sz="3600" dirty="0" smtClean="0">
                <a:solidFill>
                  <a:srgbClr val="FF9B33"/>
                </a:solidFill>
                <a:latin typeface="Arial" panose="020B0604020202020204" pitchFamily="34" charset="0"/>
              </a:rPr>
              <a:t>Distributed Data</a:t>
            </a:r>
            <a:endParaRPr lang="en-US" dirty="0"/>
          </a:p>
        </p:txBody>
      </p:sp>
      <p:sp>
        <p:nvSpPr>
          <p:cNvPr id="5" name="Rectangle 4"/>
          <p:cNvSpPr/>
          <p:nvPr/>
        </p:nvSpPr>
        <p:spPr>
          <a:xfrm>
            <a:off x="314612" y="1544721"/>
            <a:ext cx="6083742" cy="4247317"/>
          </a:xfrm>
          <a:prstGeom prst="rect">
            <a:avLst/>
          </a:prstGeom>
        </p:spPr>
        <p:txBody>
          <a:bodyPr wrap="square">
            <a:spAutoFit/>
          </a:bodyPr>
          <a:lstStyle/>
          <a:p>
            <a:r>
              <a:rPr lang="en-US" i="1" dirty="0" smtClean="0">
                <a:latin typeface="MinionPro-Regular"/>
              </a:rPr>
              <a:t>Reasons &amp; Motivation</a:t>
            </a:r>
            <a:endParaRPr lang="en-US" dirty="0" smtClean="0">
              <a:latin typeface="MinionPro-Regular"/>
            </a:endParaRPr>
          </a:p>
          <a:p>
            <a:pPr marL="285750" indent="-285750">
              <a:buFont typeface="Wingdings" panose="05000000000000000000" pitchFamily="2" charset="2"/>
              <a:buChar char="§"/>
            </a:pPr>
            <a:r>
              <a:rPr lang="en-US" b="1" dirty="0">
                <a:latin typeface="MinionPro-Regular"/>
              </a:rPr>
              <a:t>Scalability</a:t>
            </a:r>
            <a:r>
              <a:rPr lang="en-US" dirty="0">
                <a:latin typeface="MinionPro-Regular"/>
              </a:rPr>
              <a:t>: spread the load across multiple </a:t>
            </a:r>
            <a:r>
              <a:rPr lang="en-US" dirty="0" smtClean="0">
                <a:latin typeface="MinionPro-Regular"/>
              </a:rPr>
              <a:t>machines;</a:t>
            </a:r>
            <a:endParaRPr lang="en-US" dirty="0">
              <a:latin typeface="MinionPro-Regular"/>
            </a:endParaRPr>
          </a:p>
          <a:p>
            <a:pPr marL="285750" indent="-285750">
              <a:buFont typeface="Wingdings" panose="05000000000000000000" pitchFamily="2" charset="2"/>
              <a:buChar char="§"/>
            </a:pPr>
            <a:r>
              <a:rPr lang="en-US" b="1" dirty="0">
                <a:latin typeface="MinionPro-Regular"/>
              </a:rPr>
              <a:t>Fault tolerance/high </a:t>
            </a:r>
            <a:r>
              <a:rPr lang="en-US" b="1" dirty="0" smtClean="0">
                <a:latin typeface="MinionPro-Regular"/>
              </a:rPr>
              <a:t>availability</a:t>
            </a:r>
            <a:r>
              <a:rPr lang="en-US" dirty="0" smtClean="0">
                <a:latin typeface="MinionPro-Regular"/>
              </a:rPr>
              <a:t>: When </a:t>
            </a:r>
            <a:r>
              <a:rPr lang="en-US" dirty="0">
                <a:latin typeface="MinionPro-Regular"/>
              </a:rPr>
              <a:t>one fails, another one can take </a:t>
            </a:r>
            <a:r>
              <a:rPr lang="en-US" dirty="0" smtClean="0">
                <a:latin typeface="MinionPro-Regular"/>
              </a:rPr>
              <a:t>over;</a:t>
            </a:r>
          </a:p>
          <a:p>
            <a:pPr marL="285750" indent="-285750">
              <a:buFont typeface="Wingdings" panose="05000000000000000000" pitchFamily="2" charset="2"/>
              <a:buChar char="§"/>
            </a:pPr>
            <a:r>
              <a:rPr lang="en-US" b="1" dirty="0" smtClean="0">
                <a:latin typeface="MinionPro-Regular"/>
              </a:rPr>
              <a:t>Latency</a:t>
            </a:r>
            <a:r>
              <a:rPr lang="en-US" dirty="0">
                <a:latin typeface="MinionPro-Regular"/>
              </a:rPr>
              <a:t>: served from a datacenter that </a:t>
            </a:r>
            <a:r>
              <a:rPr lang="en-US" dirty="0" smtClean="0">
                <a:latin typeface="MinionPro-Regular"/>
              </a:rPr>
              <a:t>is geographically close to clients</a:t>
            </a:r>
          </a:p>
          <a:p>
            <a:pPr marL="285750" indent="-285750">
              <a:buFont typeface="Wingdings" panose="05000000000000000000" pitchFamily="2" charset="2"/>
              <a:buChar char="§"/>
            </a:pPr>
            <a:endParaRPr lang="en-US" dirty="0">
              <a:latin typeface="MinionPro-Regular"/>
            </a:endParaRPr>
          </a:p>
          <a:p>
            <a:r>
              <a:rPr lang="en-US" i="1" dirty="0">
                <a:latin typeface="MinionPro-Regular"/>
              </a:rPr>
              <a:t>Replication Versus </a:t>
            </a:r>
            <a:r>
              <a:rPr lang="en-US" i="1" dirty="0" smtClean="0">
                <a:latin typeface="MinionPro-Regular"/>
              </a:rPr>
              <a:t>Partitioning</a:t>
            </a:r>
          </a:p>
          <a:p>
            <a:pPr marL="285750" indent="-285750">
              <a:buFont typeface="Wingdings" panose="05000000000000000000" pitchFamily="2" charset="2"/>
              <a:buChar char="§"/>
            </a:pPr>
            <a:r>
              <a:rPr lang="en-US" b="1" dirty="0" smtClean="0">
                <a:latin typeface="MinionPro-Regular"/>
              </a:rPr>
              <a:t>Replication</a:t>
            </a:r>
            <a:r>
              <a:rPr lang="en-US" dirty="0">
                <a:latin typeface="MinionPro-Regular"/>
              </a:rPr>
              <a:t>: Keeping a copy of the same data on several different nodes, potentially in </a:t>
            </a:r>
            <a:r>
              <a:rPr lang="en-US" dirty="0" smtClean="0">
                <a:latin typeface="MinionPro-Regular"/>
              </a:rPr>
              <a:t>different locations;</a:t>
            </a:r>
            <a:endParaRPr lang="en-US" dirty="0">
              <a:latin typeface="MinionPro-Regular"/>
            </a:endParaRPr>
          </a:p>
          <a:p>
            <a:pPr marL="285750" indent="-285750">
              <a:buFont typeface="Wingdings" panose="05000000000000000000" pitchFamily="2" charset="2"/>
              <a:buChar char="§"/>
            </a:pPr>
            <a:r>
              <a:rPr lang="en-US" b="1" dirty="0">
                <a:latin typeface="MinionPro-Regular"/>
              </a:rPr>
              <a:t>Partitioning: </a:t>
            </a:r>
            <a:r>
              <a:rPr lang="en-US" dirty="0">
                <a:latin typeface="MinionPro-Regular"/>
              </a:rPr>
              <a:t>Splitting a big database into smaller subsets called partitions so that different </a:t>
            </a:r>
            <a:r>
              <a:rPr lang="en-US" dirty="0" smtClean="0">
                <a:latin typeface="MinionPro-Regular"/>
              </a:rPr>
              <a:t>partitions can </a:t>
            </a:r>
            <a:r>
              <a:rPr lang="en-US" dirty="0">
                <a:latin typeface="MinionPro-Regular"/>
              </a:rPr>
              <a:t>be assigned to different </a:t>
            </a:r>
            <a:r>
              <a:rPr lang="en-US" dirty="0" smtClean="0">
                <a:latin typeface="MinionPro-Regular"/>
              </a:rPr>
              <a:t>nodes (</a:t>
            </a:r>
            <a:r>
              <a:rPr lang="en-US" i="1" dirty="0" err="1" smtClean="0">
                <a:latin typeface="MinionPro-Regular"/>
              </a:rPr>
              <a:t>sharding</a:t>
            </a:r>
            <a:r>
              <a:rPr lang="en-US" dirty="0" smtClean="0">
                <a:latin typeface="MinionPro-Regular"/>
              </a:rPr>
              <a:t>)</a:t>
            </a:r>
          </a:p>
          <a:p>
            <a:pPr marL="285750" indent="-285750">
              <a:buFont typeface="Wingdings" panose="05000000000000000000" pitchFamily="2" charset="2"/>
              <a:buChar char="§"/>
            </a:pPr>
            <a:endParaRPr lang="en-US" dirty="0">
              <a:latin typeface="MinionPro-Regular"/>
            </a:endParaRPr>
          </a:p>
        </p:txBody>
      </p:sp>
      <p:pic>
        <p:nvPicPr>
          <p:cNvPr id="2" name="Picture 1"/>
          <p:cNvPicPr>
            <a:picLocks noChangeAspect="1"/>
          </p:cNvPicPr>
          <p:nvPr/>
        </p:nvPicPr>
        <p:blipFill>
          <a:blip r:embed="rId2"/>
          <a:stretch>
            <a:fillRect/>
          </a:stretch>
        </p:blipFill>
        <p:spPr>
          <a:xfrm>
            <a:off x="6521921" y="2125128"/>
            <a:ext cx="5486400" cy="3086501"/>
          </a:xfrm>
          <a:prstGeom prst="rect">
            <a:avLst/>
          </a:prstGeom>
        </p:spPr>
      </p:pic>
    </p:spTree>
    <p:extLst>
      <p:ext uri="{BB962C8B-B14F-4D97-AF65-F5344CB8AC3E}">
        <p14:creationId xmlns:p14="http://schemas.microsoft.com/office/powerpoint/2010/main" val="17465051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49" y="365126"/>
            <a:ext cx="11003177" cy="1325563"/>
          </a:xfrm>
        </p:spPr>
        <p:txBody>
          <a:bodyPr>
            <a:normAutofit/>
          </a:bodyPr>
          <a:lstStyle/>
          <a:p>
            <a:r>
              <a:rPr lang="en-US" sz="3600" dirty="0">
                <a:solidFill>
                  <a:srgbClr val="FF9B33"/>
                </a:solidFill>
                <a:latin typeface="Arial" panose="020B0604020202020204" pitchFamily="34" charset="0"/>
              </a:rPr>
              <a:t>Replication (Leaders and Followers)</a:t>
            </a:r>
            <a:endParaRPr lang="en-US" dirty="0"/>
          </a:p>
        </p:txBody>
      </p:sp>
      <p:sp>
        <p:nvSpPr>
          <p:cNvPr id="5" name="Rectangle 4"/>
          <p:cNvSpPr/>
          <p:nvPr/>
        </p:nvSpPr>
        <p:spPr>
          <a:xfrm>
            <a:off x="314612" y="1544721"/>
            <a:ext cx="6083742" cy="3970318"/>
          </a:xfrm>
          <a:prstGeom prst="rect">
            <a:avLst/>
          </a:prstGeom>
        </p:spPr>
        <p:txBody>
          <a:bodyPr wrap="square">
            <a:spAutoFit/>
          </a:bodyPr>
          <a:lstStyle/>
          <a:p>
            <a:r>
              <a:rPr lang="en-US" i="1" dirty="0">
                <a:latin typeface="MinionPro-Regular"/>
              </a:rPr>
              <a:t>Replica: </a:t>
            </a:r>
            <a:r>
              <a:rPr lang="en-US" dirty="0">
                <a:latin typeface="MinionPro-Regular"/>
              </a:rPr>
              <a:t>Each node that stores a copy of the </a:t>
            </a:r>
            <a:r>
              <a:rPr lang="en-US" dirty="0" smtClean="0">
                <a:latin typeface="MinionPro-Regular"/>
              </a:rPr>
              <a:t>database</a:t>
            </a:r>
          </a:p>
          <a:p>
            <a:endParaRPr lang="en-US" dirty="0" smtClean="0">
              <a:latin typeface="MinionPro-Regular"/>
            </a:endParaRPr>
          </a:p>
          <a:p>
            <a:r>
              <a:rPr lang="en-US" dirty="0" smtClean="0">
                <a:latin typeface="MinionPro-Regular"/>
              </a:rPr>
              <a:t>how </a:t>
            </a:r>
            <a:r>
              <a:rPr lang="en-US" dirty="0">
                <a:latin typeface="MinionPro-Regular"/>
              </a:rPr>
              <a:t>do we ensure that all the data ends up on all the replicas</a:t>
            </a:r>
            <a:r>
              <a:rPr lang="en-US" dirty="0" smtClean="0">
                <a:latin typeface="MinionPro-Regular"/>
              </a:rPr>
              <a:t>?</a:t>
            </a:r>
          </a:p>
          <a:p>
            <a:endParaRPr lang="en-US" dirty="0" smtClean="0">
              <a:latin typeface="MinionPro-Regular"/>
            </a:endParaRPr>
          </a:p>
          <a:p>
            <a:r>
              <a:rPr lang="en-US" b="1" i="1" dirty="0">
                <a:latin typeface="MinionPro-Regular"/>
              </a:rPr>
              <a:t>leader-based replication</a:t>
            </a:r>
          </a:p>
          <a:p>
            <a:pPr marL="285750" indent="-285750">
              <a:buFont typeface="Wingdings" panose="05000000000000000000" pitchFamily="2" charset="2"/>
              <a:buChar char="§"/>
            </a:pPr>
            <a:r>
              <a:rPr lang="en-US" dirty="0">
                <a:latin typeface="MinionPro-Regular"/>
              </a:rPr>
              <a:t>One of the replicas is designated the </a:t>
            </a:r>
            <a:r>
              <a:rPr lang="en-US" dirty="0" smtClean="0">
                <a:latin typeface="MinionPro-Regular"/>
              </a:rPr>
              <a:t>leader (</a:t>
            </a:r>
            <a:r>
              <a:rPr lang="en-US" i="1" dirty="0" smtClean="0">
                <a:latin typeface="MinionPro-Regular"/>
              </a:rPr>
              <a:t>master</a:t>
            </a:r>
            <a:r>
              <a:rPr lang="en-US" dirty="0" smtClean="0">
                <a:latin typeface="MinionPro-Regular"/>
              </a:rPr>
              <a:t> or </a:t>
            </a:r>
            <a:r>
              <a:rPr lang="en-US" i="1" dirty="0" smtClean="0">
                <a:latin typeface="MinionPro-Regular"/>
              </a:rPr>
              <a:t>primary</a:t>
            </a:r>
            <a:r>
              <a:rPr lang="en-US" dirty="0" smtClean="0">
                <a:latin typeface="MinionPro-Regular"/>
              </a:rPr>
              <a:t>)</a:t>
            </a:r>
          </a:p>
          <a:p>
            <a:pPr marL="285750" indent="-285750">
              <a:buFont typeface="Wingdings" panose="05000000000000000000" pitchFamily="2" charset="2"/>
              <a:buChar char="§"/>
            </a:pPr>
            <a:r>
              <a:rPr lang="en-US" dirty="0" smtClean="0">
                <a:latin typeface="MinionPro-Regular"/>
              </a:rPr>
              <a:t>Write must send their request to leader</a:t>
            </a:r>
          </a:p>
          <a:p>
            <a:pPr marL="285750" indent="-285750">
              <a:buFont typeface="Wingdings" panose="05000000000000000000" pitchFamily="2" charset="2"/>
              <a:buChar char="§"/>
            </a:pPr>
            <a:r>
              <a:rPr lang="en-US" dirty="0" smtClean="0">
                <a:latin typeface="MinionPro-Regular"/>
              </a:rPr>
              <a:t>The other </a:t>
            </a:r>
            <a:r>
              <a:rPr lang="en-US" dirty="0">
                <a:latin typeface="MinionPro-Regular"/>
              </a:rPr>
              <a:t>replicas are known as followers (</a:t>
            </a:r>
            <a:r>
              <a:rPr lang="en-US" i="1" dirty="0">
                <a:latin typeface="MinionPro-Regular"/>
              </a:rPr>
              <a:t>read replicas, slaves, </a:t>
            </a:r>
            <a:r>
              <a:rPr lang="en-US" i="1" dirty="0" err="1">
                <a:latin typeface="MinionPro-Regular"/>
              </a:rPr>
              <a:t>secondaries</a:t>
            </a:r>
            <a:r>
              <a:rPr lang="en-US" dirty="0" smtClean="0">
                <a:latin typeface="MinionPro-Regular"/>
              </a:rPr>
              <a:t>)</a:t>
            </a:r>
          </a:p>
          <a:p>
            <a:pPr marL="285750" indent="-285750">
              <a:buFont typeface="Wingdings" panose="05000000000000000000" pitchFamily="2" charset="2"/>
              <a:buChar char="§"/>
            </a:pPr>
            <a:r>
              <a:rPr lang="en-US" dirty="0" smtClean="0">
                <a:latin typeface="MinionPro-Regular"/>
              </a:rPr>
              <a:t>Leader send write to followers after writing to its local storage</a:t>
            </a:r>
          </a:p>
          <a:p>
            <a:pPr marL="285750" indent="-285750">
              <a:buFont typeface="Wingdings" panose="05000000000000000000" pitchFamily="2" charset="2"/>
              <a:buChar char="§"/>
            </a:pPr>
            <a:r>
              <a:rPr lang="en-US" dirty="0" smtClean="0">
                <a:latin typeface="MinionPro-Regular"/>
              </a:rPr>
              <a:t>Clients query leader or replicas for read</a:t>
            </a:r>
            <a:endParaRPr lang="en-US" dirty="0">
              <a:latin typeface="MinionPro-Regular"/>
            </a:endParaRPr>
          </a:p>
        </p:txBody>
      </p:sp>
      <p:pic>
        <p:nvPicPr>
          <p:cNvPr id="6" name="Picture 5"/>
          <p:cNvPicPr>
            <a:picLocks noChangeAspect="1"/>
          </p:cNvPicPr>
          <p:nvPr/>
        </p:nvPicPr>
        <p:blipFill>
          <a:blip r:embed="rId2"/>
          <a:stretch>
            <a:fillRect/>
          </a:stretch>
        </p:blipFill>
        <p:spPr>
          <a:xfrm>
            <a:off x="6398354" y="2651226"/>
            <a:ext cx="5486400" cy="1757308"/>
          </a:xfrm>
          <a:prstGeom prst="rect">
            <a:avLst/>
          </a:prstGeom>
        </p:spPr>
      </p:pic>
    </p:spTree>
    <p:extLst>
      <p:ext uri="{BB962C8B-B14F-4D97-AF65-F5344CB8AC3E}">
        <p14:creationId xmlns:p14="http://schemas.microsoft.com/office/powerpoint/2010/main" val="29502363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628649" y="365126"/>
            <a:ext cx="11003177" cy="1325563"/>
          </a:xfrm>
        </p:spPr>
        <p:txBody>
          <a:bodyPr>
            <a:normAutofit/>
          </a:bodyPr>
          <a:lstStyle/>
          <a:p>
            <a:r>
              <a:rPr lang="en-US" sz="3600" dirty="0">
                <a:solidFill>
                  <a:srgbClr val="FF9B33"/>
                </a:solidFill>
                <a:latin typeface="Arial" panose="020B0604020202020204" pitchFamily="34" charset="0"/>
              </a:rPr>
              <a:t>Replication (Leaders and Followers)</a:t>
            </a:r>
            <a:endParaRPr lang="en-US" dirty="0"/>
          </a:p>
        </p:txBody>
      </p:sp>
      <p:pic>
        <p:nvPicPr>
          <p:cNvPr id="8" name="Picture 7"/>
          <p:cNvPicPr>
            <a:picLocks noChangeAspect="1"/>
          </p:cNvPicPr>
          <p:nvPr/>
        </p:nvPicPr>
        <p:blipFill>
          <a:blip r:embed="rId2"/>
          <a:stretch>
            <a:fillRect/>
          </a:stretch>
        </p:blipFill>
        <p:spPr>
          <a:xfrm>
            <a:off x="2578701" y="1330540"/>
            <a:ext cx="6400800" cy="2565085"/>
          </a:xfrm>
          <a:prstGeom prst="rect">
            <a:avLst/>
          </a:prstGeom>
        </p:spPr>
      </p:pic>
      <p:sp>
        <p:nvSpPr>
          <p:cNvPr id="9" name="Rectangle 8"/>
          <p:cNvSpPr/>
          <p:nvPr/>
        </p:nvSpPr>
        <p:spPr>
          <a:xfrm>
            <a:off x="388752" y="4153558"/>
            <a:ext cx="5081172" cy="2031325"/>
          </a:xfrm>
          <a:prstGeom prst="rect">
            <a:avLst/>
          </a:prstGeom>
        </p:spPr>
        <p:txBody>
          <a:bodyPr wrap="square">
            <a:spAutoFit/>
          </a:bodyPr>
          <a:lstStyle/>
          <a:p>
            <a:r>
              <a:rPr lang="en-US" i="1" dirty="0" smtClean="0">
                <a:latin typeface="MinionPro-Regular"/>
              </a:rPr>
              <a:t>Synchronous</a:t>
            </a:r>
            <a:r>
              <a:rPr lang="en-US" dirty="0">
                <a:latin typeface="MinionPro-Regular"/>
              </a:rPr>
              <a:t>: the </a:t>
            </a:r>
            <a:r>
              <a:rPr lang="en-US" dirty="0" smtClean="0">
                <a:latin typeface="MinionPro-Regular"/>
              </a:rPr>
              <a:t>leader waits </a:t>
            </a:r>
            <a:r>
              <a:rPr lang="en-US" dirty="0">
                <a:latin typeface="MinionPro-Regular"/>
              </a:rPr>
              <a:t>until follower 1 </a:t>
            </a:r>
            <a:r>
              <a:rPr lang="en-US" dirty="0" smtClean="0">
                <a:latin typeface="MinionPro-Regular"/>
              </a:rPr>
              <a:t>has confirmed </a:t>
            </a:r>
            <a:r>
              <a:rPr lang="en-US" dirty="0">
                <a:latin typeface="MinionPro-Regular"/>
              </a:rPr>
              <a:t>that it received the write before reporting </a:t>
            </a:r>
            <a:r>
              <a:rPr lang="en-US" dirty="0" smtClean="0">
                <a:latin typeface="MinionPro-Regular"/>
              </a:rPr>
              <a:t>success to </a:t>
            </a:r>
            <a:r>
              <a:rPr lang="en-US" dirty="0">
                <a:latin typeface="MinionPro-Regular"/>
              </a:rPr>
              <a:t>the </a:t>
            </a:r>
            <a:r>
              <a:rPr lang="en-US" dirty="0" smtClean="0">
                <a:latin typeface="MinionPro-Regular"/>
              </a:rPr>
              <a:t>user</a:t>
            </a:r>
          </a:p>
          <a:p>
            <a:pPr marL="285750" indent="-285750">
              <a:buFont typeface="Wingdings" panose="05000000000000000000" pitchFamily="2" charset="2"/>
              <a:buChar char="§"/>
            </a:pPr>
            <a:r>
              <a:rPr lang="en-US" dirty="0">
                <a:latin typeface="MinionPro-Regular"/>
              </a:rPr>
              <a:t>up-to-date copy of the data </a:t>
            </a:r>
            <a:r>
              <a:rPr lang="en-US" dirty="0" smtClean="0">
                <a:latin typeface="MinionPro-Regular"/>
              </a:rPr>
              <a:t>consistent </a:t>
            </a:r>
            <a:r>
              <a:rPr lang="en-US" dirty="0">
                <a:latin typeface="MinionPro-Regular"/>
              </a:rPr>
              <a:t>with the </a:t>
            </a:r>
            <a:r>
              <a:rPr lang="en-US" dirty="0" smtClean="0">
                <a:latin typeface="MinionPro-Regular"/>
              </a:rPr>
              <a:t>leader</a:t>
            </a:r>
          </a:p>
          <a:p>
            <a:pPr marL="285750" indent="-285750">
              <a:buFont typeface="Wingdings" panose="05000000000000000000" pitchFamily="2" charset="2"/>
              <a:buChar char="§"/>
            </a:pPr>
            <a:r>
              <a:rPr lang="en-US" dirty="0">
                <a:latin typeface="MinionPro-Regular"/>
              </a:rPr>
              <a:t>must block all </a:t>
            </a:r>
            <a:r>
              <a:rPr lang="en-US" dirty="0" smtClean="0">
                <a:latin typeface="MinionPro-Regular"/>
              </a:rPr>
              <a:t>writes if replica failed</a:t>
            </a:r>
          </a:p>
          <a:p>
            <a:pPr marL="285750" indent="-285750">
              <a:buFont typeface="Wingdings" panose="05000000000000000000" pitchFamily="2" charset="2"/>
              <a:buChar char="§"/>
            </a:pPr>
            <a:r>
              <a:rPr lang="en-US" dirty="0" smtClean="0">
                <a:latin typeface="MinionPro-Regular"/>
              </a:rPr>
              <a:t>Typically impractical</a:t>
            </a:r>
          </a:p>
        </p:txBody>
      </p:sp>
      <p:sp>
        <p:nvSpPr>
          <p:cNvPr id="10" name="Rectangle 9"/>
          <p:cNvSpPr/>
          <p:nvPr/>
        </p:nvSpPr>
        <p:spPr>
          <a:xfrm>
            <a:off x="6019314" y="4153558"/>
            <a:ext cx="4974080" cy="2031325"/>
          </a:xfrm>
          <a:prstGeom prst="rect">
            <a:avLst/>
          </a:prstGeom>
        </p:spPr>
        <p:txBody>
          <a:bodyPr wrap="square">
            <a:spAutoFit/>
          </a:bodyPr>
          <a:lstStyle/>
          <a:p>
            <a:r>
              <a:rPr lang="en-US" dirty="0" smtClean="0">
                <a:latin typeface="MinionPro-Regular"/>
              </a:rPr>
              <a:t>Asynchronous</a:t>
            </a:r>
            <a:r>
              <a:rPr lang="en-US" dirty="0">
                <a:latin typeface="MinionPro-Regular"/>
              </a:rPr>
              <a:t>: the leader sends the message, but doesn’t wait for </a:t>
            </a:r>
            <a:r>
              <a:rPr lang="en-US" dirty="0" smtClean="0">
                <a:latin typeface="MinionPro-Regular"/>
              </a:rPr>
              <a:t>a response </a:t>
            </a:r>
            <a:r>
              <a:rPr lang="en-US" dirty="0">
                <a:latin typeface="MinionPro-Regular"/>
              </a:rPr>
              <a:t>from the follower</a:t>
            </a:r>
            <a:r>
              <a:rPr lang="en-US" dirty="0" smtClean="0">
                <a:latin typeface="MinionPro-Regular"/>
              </a:rPr>
              <a:t>.</a:t>
            </a:r>
          </a:p>
          <a:p>
            <a:pPr marL="285750" indent="-285750">
              <a:buFont typeface="Wingdings" panose="05000000000000000000" pitchFamily="2" charset="2"/>
              <a:buChar char="§"/>
            </a:pPr>
            <a:r>
              <a:rPr lang="en-US" dirty="0">
                <a:latin typeface="MinionPro-Regular"/>
              </a:rPr>
              <a:t>a write is not guaranteed to be </a:t>
            </a:r>
            <a:r>
              <a:rPr lang="en-US" dirty="0" smtClean="0">
                <a:latin typeface="MinionPro-Regular"/>
              </a:rPr>
              <a:t>durable</a:t>
            </a:r>
            <a:r>
              <a:rPr lang="en-US" dirty="0">
                <a:latin typeface="MinionPro-Regular"/>
              </a:rPr>
              <a:t> </a:t>
            </a:r>
            <a:r>
              <a:rPr lang="en-US" dirty="0" smtClean="0">
                <a:latin typeface="MinionPro-Regular"/>
              </a:rPr>
              <a:t>even if it confirmed to the clients</a:t>
            </a:r>
          </a:p>
          <a:p>
            <a:pPr marL="285750" indent="-285750">
              <a:buFont typeface="Wingdings" panose="05000000000000000000" pitchFamily="2" charset="2"/>
              <a:buChar char="§"/>
            </a:pPr>
            <a:r>
              <a:rPr lang="en-US" dirty="0">
                <a:latin typeface="MinionPro-Regular"/>
              </a:rPr>
              <a:t>continue processing </a:t>
            </a:r>
            <a:r>
              <a:rPr lang="en-US" dirty="0" smtClean="0">
                <a:latin typeface="MinionPro-Regular"/>
              </a:rPr>
              <a:t>writes even if all of its followers have fallen behind</a:t>
            </a:r>
            <a:endParaRPr lang="en-US" dirty="0">
              <a:latin typeface="MinionPro-Regular"/>
            </a:endParaRPr>
          </a:p>
        </p:txBody>
      </p:sp>
    </p:spTree>
    <p:extLst>
      <p:ext uri="{BB962C8B-B14F-4D97-AF65-F5344CB8AC3E}">
        <p14:creationId xmlns:p14="http://schemas.microsoft.com/office/powerpoint/2010/main" val="6119719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49" y="365126"/>
            <a:ext cx="11003177" cy="1325563"/>
          </a:xfrm>
        </p:spPr>
        <p:txBody>
          <a:bodyPr>
            <a:normAutofit/>
          </a:bodyPr>
          <a:lstStyle/>
          <a:p>
            <a:r>
              <a:rPr lang="en-US" sz="3600" dirty="0">
                <a:solidFill>
                  <a:srgbClr val="FF9B33"/>
                </a:solidFill>
                <a:latin typeface="Arial" panose="020B0604020202020204" pitchFamily="34" charset="0"/>
              </a:rPr>
              <a:t>Replication (Leaders and Followers)</a:t>
            </a:r>
            <a:endParaRPr lang="en-US" dirty="0"/>
          </a:p>
        </p:txBody>
      </p:sp>
      <p:sp>
        <p:nvSpPr>
          <p:cNvPr id="5" name="Rectangle 4"/>
          <p:cNvSpPr/>
          <p:nvPr/>
        </p:nvSpPr>
        <p:spPr>
          <a:xfrm>
            <a:off x="314611" y="1544721"/>
            <a:ext cx="11317215" cy="3970318"/>
          </a:xfrm>
          <a:prstGeom prst="rect">
            <a:avLst/>
          </a:prstGeom>
        </p:spPr>
        <p:txBody>
          <a:bodyPr wrap="square">
            <a:spAutoFit/>
          </a:bodyPr>
          <a:lstStyle/>
          <a:p>
            <a:r>
              <a:rPr lang="en-US" b="1" dirty="0">
                <a:latin typeface="MinionPro-Regular"/>
              </a:rPr>
              <a:t>Setting Up New </a:t>
            </a:r>
            <a:r>
              <a:rPr lang="en-US" b="1" dirty="0" smtClean="0">
                <a:latin typeface="MinionPro-Regular"/>
              </a:rPr>
              <a:t>Followers</a:t>
            </a:r>
            <a:endParaRPr lang="en-US" b="1" dirty="0">
              <a:latin typeface="MinionPro-Regular"/>
            </a:endParaRPr>
          </a:p>
          <a:p>
            <a:pPr marL="285750" indent="-285750">
              <a:buFont typeface="Wingdings" panose="05000000000000000000" pitchFamily="2" charset="2"/>
              <a:buChar char="§"/>
            </a:pPr>
            <a:r>
              <a:rPr lang="en-US" dirty="0">
                <a:latin typeface="MinionPro-Regular"/>
              </a:rPr>
              <a:t>Take a consistent snapshot of the leader’s database at some point in </a:t>
            </a:r>
            <a:r>
              <a:rPr lang="en-US" dirty="0" smtClean="0">
                <a:latin typeface="MinionPro-Regular"/>
              </a:rPr>
              <a:t>time</a:t>
            </a:r>
          </a:p>
          <a:p>
            <a:pPr marL="285750" indent="-285750">
              <a:buFont typeface="Wingdings" panose="05000000000000000000" pitchFamily="2" charset="2"/>
              <a:buChar char="§"/>
            </a:pPr>
            <a:r>
              <a:rPr lang="en-US" dirty="0">
                <a:latin typeface="MinionPro-Regular"/>
              </a:rPr>
              <a:t>Copy the snapshot to the new follower </a:t>
            </a:r>
            <a:r>
              <a:rPr lang="en-US" dirty="0" smtClean="0">
                <a:latin typeface="MinionPro-Regular"/>
              </a:rPr>
              <a:t>node</a:t>
            </a:r>
          </a:p>
          <a:p>
            <a:pPr marL="285750" indent="-285750">
              <a:buFont typeface="Wingdings" panose="05000000000000000000" pitchFamily="2" charset="2"/>
              <a:buChar char="§"/>
            </a:pPr>
            <a:r>
              <a:rPr lang="en-US" dirty="0" smtClean="0">
                <a:latin typeface="MinionPro-Regular"/>
              </a:rPr>
              <a:t>Follower request all data after snapshot</a:t>
            </a:r>
          </a:p>
          <a:p>
            <a:pPr marL="285750" indent="-285750">
              <a:buFont typeface="Wingdings" panose="05000000000000000000" pitchFamily="2" charset="2"/>
              <a:buChar char="§"/>
            </a:pPr>
            <a:r>
              <a:rPr lang="en-US" dirty="0">
                <a:latin typeface="MinionPro-Regular"/>
              </a:rPr>
              <a:t>processed the backlog of data </a:t>
            </a:r>
            <a:r>
              <a:rPr lang="en-US" dirty="0" smtClean="0">
                <a:latin typeface="MinionPro-Regular"/>
              </a:rPr>
              <a:t>changes (catch up)</a:t>
            </a:r>
          </a:p>
          <a:p>
            <a:pPr marL="285750" indent="-285750">
              <a:buFont typeface="Wingdings" panose="05000000000000000000" pitchFamily="2" charset="2"/>
              <a:buChar char="§"/>
            </a:pPr>
            <a:endParaRPr lang="en-US" dirty="0">
              <a:latin typeface="MinionPro-Regular"/>
            </a:endParaRPr>
          </a:p>
          <a:p>
            <a:r>
              <a:rPr lang="en-US" b="1" dirty="0" smtClean="0">
                <a:latin typeface="MinionPro-Regular"/>
              </a:rPr>
              <a:t>Handling Node Outage</a:t>
            </a:r>
          </a:p>
          <a:p>
            <a:r>
              <a:rPr lang="en-US" i="1" dirty="0">
                <a:latin typeface="MinionPro-Regular"/>
              </a:rPr>
              <a:t>Follower failure: Catch-up </a:t>
            </a:r>
            <a:r>
              <a:rPr lang="en-US" i="1" dirty="0" smtClean="0">
                <a:latin typeface="MinionPro-Regular"/>
              </a:rPr>
              <a:t>recovery</a:t>
            </a:r>
          </a:p>
          <a:p>
            <a:pPr marL="285750" indent="-285750">
              <a:buFont typeface="Wingdings" panose="05000000000000000000" pitchFamily="2" charset="2"/>
              <a:buChar char="§"/>
            </a:pPr>
            <a:r>
              <a:rPr lang="en-US" dirty="0">
                <a:latin typeface="MinionPro-Regular"/>
              </a:rPr>
              <a:t>connect to the leader and request all the data </a:t>
            </a:r>
            <a:r>
              <a:rPr lang="en-US" dirty="0" smtClean="0">
                <a:latin typeface="MinionPro-Regular"/>
              </a:rPr>
              <a:t>changes that missed. Perform a catch-up process</a:t>
            </a:r>
          </a:p>
          <a:p>
            <a:r>
              <a:rPr lang="en-US" i="1" dirty="0">
                <a:latin typeface="MinionPro-Regular"/>
              </a:rPr>
              <a:t>Leader failure: Failover</a:t>
            </a:r>
          </a:p>
          <a:p>
            <a:pPr marL="285750" indent="-285750">
              <a:buFont typeface="Wingdings" panose="05000000000000000000" pitchFamily="2" charset="2"/>
              <a:buChar char="§"/>
            </a:pPr>
            <a:r>
              <a:rPr lang="en-US" dirty="0" smtClean="0">
                <a:latin typeface="MinionPro-Regular"/>
              </a:rPr>
              <a:t>Determine a leader has failed. </a:t>
            </a:r>
            <a:r>
              <a:rPr lang="en-US" i="1" dirty="0" smtClean="0">
                <a:latin typeface="MinionPro-Regular"/>
              </a:rPr>
              <a:t>i.e.</a:t>
            </a:r>
            <a:r>
              <a:rPr lang="en-US" dirty="0" smtClean="0">
                <a:latin typeface="MinionPro-Regular"/>
              </a:rPr>
              <a:t>, no response in 30s</a:t>
            </a:r>
          </a:p>
          <a:p>
            <a:pPr marL="285750" indent="-285750">
              <a:buFont typeface="Wingdings" panose="05000000000000000000" pitchFamily="2" charset="2"/>
              <a:buChar char="§"/>
            </a:pPr>
            <a:r>
              <a:rPr lang="en-US" dirty="0" smtClean="0">
                <a:latin typeface="MinionPro-Regular"/>
              </a:rPr>
              <a:t>Choose a new leader, election process</a:t>
            </a:r>
          </a:p>
          <a:p>
            <a:pPr marL="285750" indent="-285750">
              <a:buFont typeface="Wingdings" panose="05000000000000000000" pitchFamily="2" charset="2"/>
              <a:buChar char="§"/>
            </a:pPr>
            <a:r>
              <a:rPr lang="en-US" dirty="0" smtClean="0">
                <a:latin typeface="MinionPro-Regular"/>
              </a:rPr>
              <a:t>Reconfigure the system to use the new leader</a:t>
            </a:r>
          </a:p>
          <a:p>
            <a:pPr marL="285750" indent="-285750">
              <a:buFont typeface="Wingdings" panose="05000000000000000000" pitchFamily="2" charset="2"/>
              <a:buChar char="§"/>
            </a:pPr>
            <a:r>
              <a:rPr lang="en-US" dirty="0">
                <a:latin typeface="MinionPro-Regular"/>
              </a:rPr>
              <a:t>fraught with things that can go </a:t>
            </a:r>
            <a:r>
              <a:rPr lang="en-US" dirty="0" smtClean="0">
                <a:latin typeface="MinionPro-Regular"/>
              </a:rPr>
              <a:t>wrong?</a:t>
            </a:r>
            <a:endParaRPr lang="en-US" dirty="0">
              <a:latin typeface="MinionPro-Regular"/>
            </a:endParaRPr>
          </a:p>
        </p:txBody>
      </p:sp>
    </p:spTree>
    <p:extLst>
      <p:ext uri="{BB962C8B-B14F-4D97-AF65-F5344CB8AC3E}">
        <p14:creationId xmlns:p14="http://schemas.microsoft.com/office/powerpoint/2010/main" val="32344943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49" y="365126"/>
            <a:ext cx="11003177" cy="1325563"/>
          </a:xfrm>
        </p:spPr>
        <p:txBody>
          <a:bodyPr>
            <a:normAutofit/>
          </a:bodyPr>
          <a:lstStyle/>
          <a:p>
            <a:r>
              <a:rPr lang="en-US" sz="3600" dirty="0">
                <a:solidFill>
                  <a:srgbClr val="FF9B33"/>
                </a:solidFill>
                <a:latin typeface="Arial" panose="020B0604020202020204" pitchFamily="34" charset="0"/>
              </a:rPr>
              <a:t>Replication (Leaders and Followers)</a:t>
            </a:r>
            <a:endParaRPr lang="en-US" dirty="0"/>
          </a:p>
        </p:txBody>
      </p:sp>
      <p:sp>
        <p:nvSpPr>
          <p:cNvPr id="5" name="Rectangle 4"/>
          <p:cNvSpPr/>
          <p:nvPr/>
        </p:nvSpPr>
        <p:spPr>
          <a:xfrm>
            <a:off x="314611" y="1281107"/>
            <a:ext cx="10913561" cy="3970318"/>
          </a:xfrm>
          <a:prstGeom prst="rect">
            <a:avLst/>
          </a:prstGeom>
        </p:spPr>
        <p:txBody>
          <a:bodyPr wrap="square">
            <a:spAutoFit/>
          </a:bodyPr>
          <a:lstStyle/>
          <a:p>
            <a:r>
              <a:rPr lang="en-US" b="1" dirty="0">
                <a:latin typeface="MinionPro-Regular"/>
              </a:rPr>
              <a:t>Setting Up New </a:t>
            </a:r>
            <a:r>
              <a:rPr lang="en-US" b="1" dirty="0" smtClean="0">
                <a:latin typeface="MinionPro-Regular"/>
              </a:rPr>
              <a:t>Followers</a:t>
            </a:r>
            <a:endParaRPr lang="en-US" b="1" dirty="0">
              <a:latin typeface="MinionPro-Regular"/>
            </a:endParaRPr>
          </a:p>
          <a:p>
            <a:pPr marL="285750" indent="-285750">
              <a:buFont typeface="Wingdings" panose="05000000000000000000" pitchFamily="2" charset="2"/>
              <a:buChar char="§"/>
            </a:pPr>
            <a:r>
              <a:rPr lang="en-US" dirty="0">
                <a:latin typeface="MinionPro-Regular"/>
              </a:rPr>
              <a:t>Take a consistent snapshot of the leader’s database at some point in </a:t>
            </a:r>
            <a:r>
              <a:rPr lang="en-US" dirty="0" smtClean="0">
                <a:latin typeface="MinionPro-Regular"/>
              </a:rPr>
              <a:t>time</a:t>
            </a:r>
          </a:p>
          <a:p>
            <a:pPr marL="285750" indent="-285750">
              <a:buFont typeface="Wingdings" panose="05000000000000000000" pitchFamily="2" charset="2"/>
              <a:buChar char="§"/>
            </a:pPr>
            <a:r>
              <a:rPr lang="en-US" dirty="0">
                <a:latin typeface="MinionPro-Regular"/>
              </a:rPr>
              <a:t>Copy the snapshot to the new follower </a:t>
            </a:r>
            <a:r>
              <a:rPr lang="en-US" dirty="0" smtClean="0">
                <a:latin typeface="MinionPro-Regular"/>
              </a:rPr>
              <a:t>node</a:t>
            </a:r>
          </a:p>
          <a:p>
            <a:pPr marL="285750" indent="-285750">
              <a:buFont typeface="Wingdings" panose="05000000000000000000" pitchFamily="2" charset="2"/>
              <a:buChar char="§"/>
            </a:pPr>
            <a:r>
              <a:rPr lang="en-US" dirty="0" smtClean="0">
                <a:latin typeface="MinionPro-Regular"/>
              </a:rPr>
              <a:t>Follower request all data after snapshot</a:t>
            </a:r>
          </a:p>
          <a:p>
            <a:pPr marL="285750" indent="-285750">
              <a:buFont typeface="Wingdings" panose="05000000000000000000" pitchFamily="2" charset="2"/>
              <a:buChar char="§"/>
            </a:pPr>
            <a:r>
              <a:rPr lang="en-US" dirty="0">
                <a:latin typeface="MinionPro-Regular"/>
              </a:rPr>
              <a:t>processed the backlog of data </a:t>
            </a:r>
            <a:r>
              <a:rPr lang="en-US" dirty="0" smtClean="0">
                <a:latin typeface="MinionPro-Regular"/>
              </a:rPr>
              <a:t>changes (catch up)</a:t>
            </a:r>
          </a:p>
          <a:p>
            <a:pPr marL="285750" indent="-285750">
              <a:buFont typeface="Wingdings" panose="05000000000000000000" pitchFamily="2" charset="2"/>
              <a:buChar char="§"/>
            </a:pPr>
            <a:endParaRPr lang="en-US" dirty="0">
              <a:latin typeface="MinionPro-Regular"/>
            </a:endParaRPr>
          </a:p>
          <a:p>
            <a:r>
              <a:rPr lang="en-US" b="1" dirty="0" smtClean="0">
                <a:latin typeface="MinionPro-Regular"/>
              </a:rPr>
              <a:t>Handling Node Outage</a:t>
            </a:r>
          </a:p>
          <a:p>
            <a:r>
              <a:rPr lang="en-US" i="1" dirty="0">
                <a:latin typeface="MinionPro-Regular"/>
              </a:rPr>
              <a:t>Follower failure: Catch-up </a:t>
            </a:r>
            <a:r>
              <a:rPr lang="en-US" i="1" dirty="0" smtClean="0">
                <a:latin typeface="MinionPro-Regular"/>
              </a:rPr>
              <a:t>recovery</a:t>
            </a:r>
          </a:p>
          <a:p>
            <a:pPr marL="285750" indent="-285750">
              <a:buFont typeface="Wingdings" panose="05000000000000000000" pitchFamily="2" charset="2"/>
              <a:buChar char="§"/>
            </a:pPr>
            <a:r>
              <a:rPr lang="en-US" dirty="0">
                <a:latin typeface="MinionPro-Regular"/>
              </a:rPr>
              <a:t>connect to the leader and request all the data </a:t>
            </a:r>
            <a:r>
              <a:rPr lang="en-US" dirty="0" smtClean="0">
                <a:latin typeface="MinionPro-Regular"/>
              </a:rPr>
              <a:t>changes that missed. Perform a catch-up process</a:t>
            </a:r>
          </a:p>
          <a:p>
            <a:r>
              <a:rPr lang="en-US" i="1" dirty="0">
                <a:latin typeface="MinionPro-Regular"/>
              </a:rPr>
              <a:t>Leader failure: Failover</a:t>
            </a:r>
          </a:p>
          <a:p>
            <a:pPr marL="285750" indent="-285750">
              <a:buFont typeface="Wingdings" panose="05000000000000000000" pitchFamily="2" charset="2"/>
              <a:buChar char="§"/>
            </a:pPr>
            <a:r>
              <a:rPr lang="en-US" dirty="0" smtClean="0">
                <a:latin typeface="MinionPro-Regular"/>
              </a:rPr>
              <a:t>Determine a leader has failed. </a:t>
            </a:r>
            <a:r>
              <a:rPr lang="en-US" i="1" dirty="0" smtClean="0">
                <a:latin typeface="MinionPro-Regular"/>
              </a:rPr>
              <a:t>i.e.</a:t>
            </a:r>
            <a:r>
              <a:rPr lang="en-US" dirty="0" smtClean="0">
                <a:latin typeface="MinionPro-Regular"/>
              </a:rPr>
              <a:t>, no response in 30s</a:t>
            </a:r>
          </a:p>
          <a:p>
            <a:pPr marL="285750" indent="-285750">
              <a:buFont typeface="Wingdings" panose="05000000000000000000" pitchFamily="2" charset="2"/>
              <a:buChar char="§"/>
            </a:pPr>
            <a:r>
              <a:rPr lang="en-US" dirty="0" smtClean="0">
                <a:latin typeface="MinionPro-Regular"/>
              </a:rPr>
              <a:t>Choose a new leader, election process</a:t>
            </a:r>
          </a:p>
          <a:p>
            <a:pPr marL="285750" indent="-285750">
              <a:buFont typeface="Wingdings" panose="05000000000000000000" pitchFamily="2" charset="2"/>
              <a:buChar char="§"/>
            </a:pPr>
            <a:r>
              <a:rPr lang="en-US" dirty="0" smtClean="0">
                <a:latin typeface="MinionPro-Regular"/>
              </a:rPr>
              <a:t>Reconfigure the system to use the new leader</a:t>
            </a:r>
          </a:p>
          <a:p>
            <a:pPr marL="285750" indent="-285750">
              <a:buFont typeface="Wingdings" panose="05000000000000000000" pitchFamily="2" charset="2"/>
              <a:buChar char="§"/>
            </a:pPr>
            <a:r>
              <a:rPr lang="en-US" dirty="0">
                <a:latin typeface="MinionPro-Regular"/>
              </a:rPr>
              <a:t>fraught with things that can go </a:t>
            </a:r>
            <a:r>
              <a:rPr lang="en-US" dirty="0" smtClean="0">
                <a:latin typeface="MinionPro-Regular"/>
              </a:rPr>
              <a:t>wrong?</a:t>
            </a:r>
            <a:endParaRPr lang="en-US" dirty="0">
              <a:latin typeface="MinionPro-Regular"/>
            </a:endParaRPr>
          </a:p>
        </p:txBody>
      </p:sp>
      <p:sp>
        <p:nvSpPr>
          <p:cNvPr id="6" name="Rectangle 5"/>
          <p:cNvSpPr/>
          <p:nvPr/>
        </p:nvSpPr>
        <p:spPr>
          <a:xfrm>
            <a:off x="314611" y="5251425"/>
            <a:ext cx="10913561" cy="1200329"/>
          </a:xfrm>
          <a:prstGeom prst="rect">
            <a:avLst/>
          </a:prstGeom>
        </p:spPr>
        <p:txBody>
          <a:bodyPr wrap="square">
            <a:spAutoFit/>
          </a:bodyPr>
          <a:lstStyle/>
          <a:p>
            <a:r>
              <a:rPr lang="en-US" b="1" dirty="0" smtClean="0">
                <a:latin typeface="MinionPro-Regular"/>
              </a:rPr>
              <a:t>Eventual consistency</a:t>
            </a:r>
          </a:p>
          <a:p>
            <a:pPr marL="285750" indent="-285750">
              <a:buFont typeface="Wingdings" panose="05000000000000000000" pitchFamily="2" charset="2"/>
              <a:buChar char="§"/>
            </a:pPr>
            <a:r>
              <a:rPr lang="en-US" dirty="0">
                <a:latin typeface="MinionPro-Regular"/>
              </a:rPr>
              <a:t>the followers will eventually catch up and become </a:t>
            </a:r>
            <a:r>
              <a:rPr lang="en-US" dirty="0" smtClean="0">
                <a:latin typeface="MinionPro-Regular"/>
              </a:rPr>
              <a:t>consistent with </a:t>
            </a:r>
            <a:r>
              <a:rPr lang="en-US" dirty="0">
                <a:latin typeface="MinionPro-Regular"/>
              </a:rPr>
              <a:t>the leader</a:t>
            </a:r>
          </a:p>
          <a:p>
            <a:r>
              <a:rPr lang="en-US" b="1" dirty="0" smtClean="0">
                <a:latin typeface="MinionPro-Regular"/>
              </a:rPr>
              <a:t>Replication lag</a:t>
            </a:r>
          </a:p>
          <a:p>
            <a:pPr marL="285750" indent="-285750">
              <a:buFont typeface="Wingdings" panose="05000000000000000000" pitchFamily="2" charset="2"/>
              <a:buChar char="§"/>
            </a:pPr>
            <a:r>
              <a:rPr lang="en-US" dirty="0" smtClean="0">
                <a:latin typeface="MinionPro-Regular"/>
              </a:rPr>
              <a:t>the </a:t>
            </a:r>
            <a:r>
              <a:rPr lang="en-US" dirty="0">
                <a:latin typeface="MinionPro-Regular"/>
              </a:rPr>
              <a:t>delay between a write happening </a:t>
            </a:r>
            <a:r>
              <a:rPr lang="en-US" dirty="0" smtClean="0">
                <a:latin typeface="MinionPro-Regular"/>
              </a:rPr>
              <a:t>on the </a:t>
            </a:r>
            <a:r>
              <a:rPr lang="en-US" dirty="0">
                <a:latin typeface="MinionPro-Regular"/>
              </a:rPr>
              <a:t>leader and being reflected on a follower</a:t>
            </a:r>
          </a:p>
        </p:txBody>
      </p:sp>
    </p:spTree>
    <p:extLst>
      <p:ext uri="{BB962C8B-B14F-4D97-AF65-F5344CB8AC3E}">
        <p14:creationId xmlns:p14="http://schemas.microsoft.com/office/powerpoint/2010/main" val="25110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49" y="365126"/>
            <a:ext cx="11003177" cy="1325563"/>
          </a:xfrm>
        </p:spPr>
        <p:txBody>
          <a:bodyPr>
            <a:normAutofit/>
          </a:bodyPr>
          <a:lstStyle/>
          <a:p>
            <a:r>
              <a:rPr lang="en-US" sz="3600" dirty="0">
                <a:solidFill>
                  <a:srgbClr val="FF9B33"/>
                </a:solidFill>
                <a:latin typeface="Arial" panose="020B0604020202020204" pitchFamily="34" charset="0"/>
              </a:rPr>
              <a:t>Replication (Leaders and Followers)</a:t>
            </a:r>
            <a:endParaRPr lang="en-US" dirty="0"/>
          </a:p>
        </p:txBody>
      </p:sp>
      <p:sp>
        <p:nvSpPr>
          <p:cNvPr id="5" name="Rectangle 4"/>
          <p:cNvSpPr/>
          <p:nvPr/>
        </p:nvSpPr>
        <p:spPr>
          <a:xfrm>
            <a:off x="628649" y="3612049"/>
            <a:ext cx="11218392" cy="2862322"/>
          </a:xfrm>
          <a:prstGeom prst="rect">
            <a:avLst/>
          </a:prstGeom>
        </p:spPr>
        <p:txBody>
          <a:bodyPr wrap="square">
            <a:spAutoFit/>
          </a:bodyPr>
          <a:lstStyle/>
          <a:p>
            <a:r>
              <a:rPr lang="en-US" b="1" dirty="0" smtClean="0">
                <a:latin typeface="MinionPro-Regular"/>
              </a:rPr>
              <a:t>Read-after-write consistency</a:t>
            </a:r>
          </a:p>
          <a:p>
            <a:pPr marL="285750" indent="-285750">
              <a:buFont typeface="Wingdings" panose="05000000000000000000" pitchFamily="2" charset="2"/>
              <a:buChar char="§"/>
            </a:pPr>
            <a:r>
              <a:rPr lang="en-US" dirty="0" smtClean="0">
                <a:latin typeface="MinionPro-Regular"/>
              </a:rPr>
              <a:t>Read from leader if user may modify; (Facebook page)</a:t>
            </a:r>
          </a:p>
          <a:p>
            <a:pPr marL="285750" indent="-285750">
              <a:buFont typeface="Wingdings" panose="05000000000000000000" pitchFamily="2" charset="2"/>
              <a:buChar char="§"/>
            </a:pPr>
            <a:r>
              <a:rPr lang="en-US" dirty="0" smtClean="0">
                <a:latin typeface="MinionPro-Regular"/>
              </a:rPr>
              <a:t>Track the time </a:t>
            </a:r>
            <a:r>
              <a:rPr lang="en-US" dirty="0">
                <a:latin typeface="MinionPro-Regular"/>
              </a:rPr>
              <a:t>of the last </a:t>
            </a:r>
            <a:r>
              <a:rPr lang="en-US" dirty="0" smtClean="0">
                <a:latin typeface="MinionPro-Regular"/>
              </a:rPr>
              <a:t>update, read from leader within certain time;</a:t>
            </a:r>
          </a:p>
          <a:p>
            <a:endParaRPr lang="en-US" dirty="0">
              <a:latin typeface="MinionPro-Regular"/>
            </a:endParaRPr>
          </a:p>
          <a:p>
            <a:r>
              <a:rPr lang="en-US" b="1" dirty="0">
                <a:latin typeface="MinionPro-Regular"/>
              </a:rPr>
              <a:t>Monotonic </a:t>
            </a:r>
            <a:r>
              <a:rPr lang="en-US" b="1" dirty="0" smtClean="0">
                <a:latin typeface="MinionPro-Regular"/>
              </a:rPr>
              <a:t>Reads</a:t>
            </a:r>
          </a:p>
          <a:p>
            <a:pPr marL="285750" indent="-285750">
              <a:buFont typeface="Wingdings" panose="05000000000000000000" pitchFamily="2" charset="2"/>
              <a:buChar char="§"/>
            </a:pPr>
            <a:r>
              <a:rPr lang="en-US" dirty="0">
                <a:latin typeface="MinionPro-Regular"/>
              </a:rPr>
              <a:t>each user always </a:t>
            </a:r>
            <a:r>
              <a:rPr lang="en-US" dirty="0" smtClean="0">
                <a:latin typeface="MinionPro-Regular"/>
              </a:rPr>
              <a:t>makes their </a:t>
            </a:r>
            <a:r>
              <a:rPr lang="en-US" dirty="0">
                <a:latin typeface="MinionPro-Regular"/>
              </a:rPr>
              <a:t>reads from the same </a:t>
            </a:r>
            <a:r>
              <a:rPr lang="en-US" dirty="0" smtClean="0">
                <a:latin typeface="MinionPro-Regular"/>
              </a:rPr>
              <a:t>replica;</a:t>
            </a:r>
          </a:p>
          <a:p>
            <a:endParaRPr lang="en-US" b="1" dirty="0" smtClean="0">
              <a:latin typeface="MinionPro-Regular"/>
            </a:endParaRPr>
          </a:p>
          <a:p>
            <a:r>
              <a:rPr lang="en-US" b="1" dirty="0" smtClean="0">
                <a:latin typeface="MinionPro-Regular"/>
              </a:rPr>
              <a:t>Consistent prefix reads</a:t>
            </a:r>
            <a:endParaRPr lang="en-US" b="1" dirty="0">
              <a:latin typeface="MinionPro-Regular"/>
            </a:endParaRPr>
          </a:p>
          <a:p>
            <a:pPr marL="285750" indent="-285750">
              <a:buFont typeface="Wingdings" panose="05000000000000000000" pitchFamily="2" charset="2"/>
              <a:buChar char="§"/>
            </a:pPr>
            <a:r>
              <a:rPr lang="en-US" dirty="0">
                <a:latin typeface="MinionPro-Regular"/>
              </a:rPr>
              <a:t>if a sequence of writes happens in a certain </a:t>
            </a:r>
            <a:r>
              <a:rPr lang="en-US" dirty="0" smtClean="0">
                <a:latin typeface="MinionPro-Regular"/>
              </a:rPr>
              <a:t>order, then </a:t>
            </a:r>
            <a:r>
              <a:rPr lang="en-US" dirty="0">
                <a:latin typeface="MinionPro-Regular"/>
              </a:rPr>
              <a:t>anyone reading those writes will see them appear in the same </a:t>
            </a:r>
            <a:r>
              <a:rPr lang="en-US" dirty="0" smtClean="0">
                <a:latin typeface="MinionPro-Regular"/>
              </a:rPr>
              <a:t>order; </a:t>
            </a:r>
            <a:r>
              <a:rPr lang="en-US" dirty="0">
                <a:latin typeface="MinionPro-Regular"/>
              </a:rPr>
              <a:t>(</a:t>
            </a:r>
            <a:r>
              <a:rPr lang="en-US" dirty="0" smtClean="0">
                <a:latin typeface="MinionPro-Regular"/>
              </a:rPr>
              <a:t>see </a:t>
            </a:r>
            <a:r>
              <a:rPr lang="en-US" i="1" dirty="0" smtClean="0">
                <a:latin typeface="MinionPro-Regular"/>
              </a:rPr>
              <a:t>“The </a:t>
            </a:r>
            <a:r>
              <a:rPr lang="en-US" i="1" dirty="0">
                <a:latin typeface="MinionPro-Regular"/>
              </a:rPr>
              <a:t>“happens-before” relationship and concurrency” </a:t>
            </a:r>
            <a:r>
              <a:rPr lang="en-US" dirty="0" smtClean="0">
                <a:latin typeface="MinionPro-Regular"/>
              </a:rPr>
              <a:t>)</a:t>
            </a:r>
            <a:endParaRPr lang="en-US" dirty="0">
              <a:latin typeface="MinionPro-Regular"/>
            </a:endParaRPr>
          </a:p>
        </p:txBody>
      </p:sp>
      <p:pic>
        <p:nvPicPr>
          <p:cNvPr id="6" name="Picture 5"/>
          <p:cNvPicPr>
            <a:picLocks noChangeAspect="1"/>
          </p:cNvPicPr>
          <p:nvPr/>
        </p:nvPicPr>
        <p:blipFill>
          <a:blip r:embed="rId2"/>
          <a:stretch>
            <a:fillRect/>
          </a:stretch>
        </p:blipFill>
        <p:spPr>
          <a:xfrm>
            <a:off x="206201" y="1721460"/>
            <a:ext cx="3657600" cy="1434079"/>
          </a:xfrm>
          <a:prstGeom prst="rect">
            <a:avLst/>
          </a:prstGeom>
        </p:spPr>
      </p:pic>
      <p:pic>
        <p:nvPicPr>
          <p:cNvPr id="7" name="Picture 6"/>
          <p:cNvPicPr>
            <a:picLocks noChangeAspect="1"/>
          </p:cNvPicPr>
          <p:nvPr/>
        </p:nvPicPr>
        <p:blipFill>
          <a:blip r:embed="rId3"/>
          <a:stretch>
            <a:fillRect/>
          </a:stretch>
        </p:blipFill>
        <p:spPr>
          <a:xfrm>
            <a:off x="4153156" y="1395793"/>
            <a:ext cx="3657600" cy="1921869"/>
          </a:xfrm>
          <a:prstGeom prst="rect">
            <a:avLst/>
          </a:prstGeom>
        </p:spPr>
      </p:pic>
      <p:pic>
        <p:nvPicPr>
          <p:cNvPr id="8" name="Picture 7"/>
          <p:cNvPicPr>
            <a:picLocks noChangeAspect="1"/>
          </p:cNvPicPr>
          <p:nvPr/>
        </p:nvPicPr>
        <p:blipFill>
          <a:blip r:embed="rId4"/>
          <a:stretch>
            <a:fillRect/>
          </a:stretch>
        </p:blipFill>
        <p:spPr>
          <a:xfrm>
            <a:off x="8189441" y="1395793"/>
            <a:ext cx="3657600" cy="2281933"/>
          </a:xfrm>
          <a:prstGeom prst="rect">
            <a:avLst/>
          </a:prstGeom>
        </p:spPr>
      </p:pic>
    </p:spTree>
    <p:extLst>
      <p:ext uri="{BB962C8B-B14F-4D97-AF65-F5344CB8AC3E}">
        <p14:creationId xmlns:p14="http://schemas.microsoft.com/office/powerpoint/2010/main" val="7678600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49" y="365126"/>
            <a:ext cx="11003177" cy="1325563"/>
          </a:xfrm>
        </p:spPr>
        <p:txBody>
          <a:bodyPr>
            <a:normAutofit/>
          </a:bodyPr>
          <a:lstStyle/>
          <a:p>
            <a:r>
              <a:rPr lang="en-US" sz="3600" dirty="0">
                <a:solidFill>
                  <a:srgbClr val="FF9B33"/>
                </a:solidFill>
                <a:latin typeface="Arial" panose="020B0604020202020204" pitchFamily="34" charset="0"/>
              </a:rPr>
              <a:t>Replication (Multi-Leader Replication)</a:t>
            </a:r>
            <a:endParaRPr lang="en-US" dirty="0"/>
          </a:p>
        </p:txBody>
      </p:sp>
      <p:sp>
        <p:nvSpPr>
          <p:cNvPr id="5" name="Rectangle 4"/>
          <p:cNvSpPr/>
          <p:nvPr/>
        </p:nvSpPr>
        <p:spPr>
          <a:xfrm>
            <a:off x="628649" y="1453736"/>
            <a:ext cx="11218392" cy="1477328"/>
          </a:xfrm>
          <a:prstGeom prst="rect">
            <a:avLst/>
          </a:prstGeom>
        </p:spPr>
        <p:txBody>
          <a:bodyPr wrap="square">
            <a:spAutoFit/>
          </a:bodyPr>
          <a:lstStyle/>
          <a:p>
            <a:pPr marL="285750" indent="-285750">
              <a:buFont typeface="Wingdings" panose="05000000000000000000" pitchFamily="2" charset="2"/>
              <a:buChar char="§"/>
            </a:pPr>
            <a:r>
              <a:rPr lang="en-US" dirty="0" smtClean="0">
                <a:latin typeface="MinionPro-Regular"/>
              </a:rPr>
              <a:t>each </a:t>
            </a:r>
            <a:r>
              <a:rPr lang="en-US" dirty="0">
                <a:latin typeface="MinionPro-Regular"/>
              </a:rPr>
              <a:t>node that </a:t>
            </a:r>
            <a:r>
              <a:rPr lang="en-US" dirty="0" smtClean="0">
                <a:latin typeface="MinionPro-Regular"/>
              </a:rPr>
              <a:t>processes a </a:t>
            </a:r>
            <a:r>
              <a:rPr lang="en-US" dirty="0">
                <a:latin typeface="MinionPro-Regular"/>
              </a:rPr>
              <a:t>write must forward that data change to all the other nodes</a:t>
            </a:r>
            <a:r>
              <a:rPr lang="en-US" dirty="0" smtClean="0">
                <a:latin typeface="MinionPro-Regular"/>
              </a:rPr>
              <a:t>.</a:t>
            </a:r>
          </a:p>
          <a:p>
            <a:pPr marL="285750" indent="-285750">
              <a:buFont typeface="Wingdings" panose="05000000000000000000" pitchFamily="2" charset="2"/>
              <a:buChar char="§"/>
            </a:pPr>
            <a:r>
              <a:rPr lang="en-US" dirty="0">
                <a:latin typeface="MinionPro-Regular"/>
              </a:rPr>
              <a:t>each leader simultaneously acts as a follower to the other leaders</a:t>
            </a:r>
          </a:p>
          <a:p>
            <a:endParaRPr lang="en-US" b="1" dirty="0" smtClean="0">
              <a:latin typeface="MinionPro-Regular"/>
            </a:endParaRPr>
          </a:p>
          <a:p>
            <a:r>
              <a:rPr lang="en-US" i="1" dirty="0">
                <a:latin typeface="MinionPro-Regular"/>
              </a:rPr>
              <a:t>Multi-datacenter </a:t>
            </a:r>
            <a:r>
              <a:rPr lang="en-US" i="1" dirty="0" smtClean="0">
                <a:latin typeface="MinionPro-Regular"/>
              </a:rPr>
              <a:t>operation</a:t>
            </a:r>
          </a:p>
          <a:p>
            <a:pPr marL="285750" indent="-285750">
              <a:buFont typeface="Wingdings" panose="05000000000000000000" pitchFamily="2" charset="2"/>
              <a:buChar char="§"/>
            </a:pPr>
            <a:r>
              <a:rPr lang="en-US" dirty="0" smtClean="0">
                <a:latin typeface="MinionPro-Regular"/>
              </a:rPr>
              <a:t>One leader for each datacenter;</a:t>
            </a:r>
          </a:p>
        </p:txBody>
      </p:sp>
      <p:pic>
        <p:nvPicPr>
          <p:cNvPr id="2" name="Picture 1"/>
          <p:cNvPicPr>
            <a:picLocks noChangeAspect="1"/>
          </p:cNvPicPr>
          <p:nvPr/>
        </p:nvPicPr>
        <p:blipFill>
          <a:blip r:embed="rId2"/>
          <a:stretch>
            <a:fillRect/>
          </a:stretch>
        </p:blipFill>
        <p:spPr>
          <a:xfrm>
            <a:off x="359118" y="3252341"/>
            <a:ext cx="5486400" cy="2700779"/>
          </a:xfrm>
          <a:prstGeom prst="rect">
            <a:avLst/>
          </a:prstGeom>
        </p:spPr>
      </p:pic>
      <p:sp>
        <p:nvSpPr>
          <p:cNvPr id="9" name="Rectangle 8"/>
          <p:cNvSpPr/>
          <p:nvPr/>
        </p:nvSpPr>
        <p:spPr>
          <a:xfrm>
            <a:off x="6476483" y="2596166"/>
            <a:ext cx="5155343" cy="3416320"/>
          </a:xfrm>
          <a:prstGeom prst="rect">
            <a:avLst/>
          </a:prstGeom>
        </p:spPr>
        <p:txBody>
          <a:bodyPr wrap="square">
            <a:spAutoFit/>
          </a:bodyPr>
          <a:lstStyle/>
          <a:p>
            <a:r>
              <a:rPr lang="en-US" i="1" dirty="0" smtClean="0">
                <a:latin typeface="MinionPro-Regular"/>
              </a:rPr>
              <a:t>Performance</a:t>
            </a:r>
          </a:p>
          <a:p>
            <a:pPr marL="285750" indent="-285750">
              <a:buFont typeface="Wingdings" panose="05000000000000000000" pitchFamily="2" charset="2"/>
              <a:buChar char="§"/>
            </a:pPr>
            <a:r>
              <a:rPr lang="en-US" dirty="0">
                <a:latin typeface="MinionPro-Regular"/>
              </a:rPr>
              <a:t>Hidden latency </a:t>
            </a:r>
            <a:r>
              <a:rPr lang="en-US" dirty="0" smtClean="0">
                <a:latin typeface="MinionPro-Regular"/>
              </a:rPr>
              <a:t>replicated </a:t>
            </a:r>
            <a:r>
              <a:rPr lang="en-US" dirty="0">
                <a:latin typeface="MinionPro-Regular"/>
              </a:rPr>
              <a:t>asynchronously to the other datacenters </a:t>
            </a:r>
            <a:endParaRPr lang="en-US" dirty="0" smtClean="0">
              <a:latin typeface="MinionPro-Regular"/>
            </a:endParaRPr>
          </a:p>
          <a:p>
            <a:r>
              <a:rPr lang="en-US" i="1" dirty="0">
                <a:latin typeface="MinionPro-Regular"/>
              </a:rPr>
              <a:t>Tolerance of datacenter </a:t>
            </a:r>
            <a:r>
              <a:rPr lang="en-US" i="1" dirty="0" smtClean="0">
                <a:latin typeface="MinionPro-Regular"/>
              </a:rPr>
              <a:t>outages</a:t>
            </a:r>
            <a:endParaRPr lang="en-US" dirty="0">
              <a:latin typeface="MinionPro-Regular"/>
            </a:endParaRPr>
          </a:p>
          <a:p>
            <a:endParaRPr lang="en-US" i="1" dirty="0" smtClean="0">
              <a:latin typeface="MinionPro-Regular"/>
            </a:endParaRPr>
          </a:p>
          <a:p>
            <a:r>
              <a:rPr lang="en-US" i="1" dirty="0" smtClean="0">
                <a:latin typeface="MinionPro-Regular"/>
              </a:rPr>
              <a:t>Need to resolve conflict</a:t>
            </a:r>
          </a:p>
          <a:p>
            <a:pPr marL="285750" indent="-285750">
              <a:buFont typeface="Wingdings" panose="05000000000000000000" pitchFamily="2" charset="2"/>
              <a:buChar char="§"/>
            </a:pPr>
            <a:r>
              <a:rPr lang="en-US" dirty="0" smtClean="0">
                <a:latin typeface="MinionPro-Regular"/>
              </a:rPr>
              <a:t>Same data concurrently modified in two different datacenters</a:t>
            </a:r>
            <a:r>
              <a:rPr lang="en-US" i="1" dirty="0" smtClean="0">
                <a:latin typeface="MinionPro-Regular"/>
              </a:rPr>
              <a:t> </a:t>
            </a:r>
          </a:p>
          <a:p>
            <a:endParaRPr lang="en-US" i="1" dirty="0" smtClean="0">
              <a:latin typeface="MinionPro-Regular"/>
            </a:endParaRPr>
          </a:p>
          <a:p>
            <a:r>
              <a:rPr lang="en-US" i="1" dirty="0" smtClean="0">
                <a:latin typeface="MinionPro-Regular"/>
              </a:rPr>
              <a:t>Other cases</a:t>
            </a:r>
            <a:endParaRPr lang="en-US" i="1" dirty="0">
              <a:latin typeface="MinionPro-Regular"/>
            </a:endParaRPr>
          </a:p>
          <a:p>
            <a:pPr marL="285750" indent="-285750">
              <a:buFont typeface="Wingdings" panose="05000000000000000000" pitchFamily="2" charset="2"/>
              <a:buChar char="§"/>
            </a:pPr>
            <a:r>
              <a:rPr lang="en-US" dirty="0">
                <a:latin typeface="MinionPro-Regular"/>
              </a:rPr>
              <a:t>Clients with offline </a:t>
            </a:r>
            <a:r>
              <a:rPr lang="en-US" dirty="0" smtClean="0">
                <a:latin typeface="MinionPro-Regular"/>
              </a:rPr>
              <a:t>operation</a:t>
            </a:r>
          </a:p>
          <a:p>
            <a:pPr marL="285750" indent="-285750">
              <a:buFont typeface="Wingdings" panose="05000000000000000000" pitchFamily="2" charset="2"/>
              <a:buChar char="§"/>
            </a:pPr>
            <a:r>
              <a:rPr lang="en-US" dirty="0" smtClean="0">
                <a:latin typeface="MinionPro-Regular"/>
              </a:rPr>
              <a:t>Real-time collaborative </a:t>
            </a:r>
            <a:r>
              <a:rPr lang="en-US" dirty="0">
                <a:latin typeface="MinionPro-Regular"/>
              </a:rPr>
              <a:t>editing</a:t>
            </a:r>
            <a:endParaRPr lang="en-US" dirty="0" smtClean="0">
              <a:latin typeface="MinionPro-Regular"/>
            </a:endParaRPr>
          </a:p>
        </p:txBody>
      </p:sp>
    </p:spTree>
    <p:extLst>
      <p:ext uri="{BB962C8B-B14F-4D97-AF65-F5344CB8AC3E}">
        <p14:creationId xmlns:p14="http://schemas.microsoft.com/office/powerpoint/2010/main" val="11102925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49" y="365126"/>
            <a:ext cx="11003177" cy="1325563"/>
          </a:xfrm>
        </p:spPr>
        <p:txBody>
          <a:bodyPr>
            <a:normAutofit/>
          </a:bodyPr>
          <a:lstStyle/>
          <a:p>
            <a:r>
              <a:rPr lang="en-US" sz="3600" dirty="0">
                <a:solidFill>
                  <a:srgbClr val="FF9B33"/>
                </a:solidFill>
                <a:latin typeface="Arial" panose="020B0604020202020204" pitchFamily="34" charset="0"/>
              </a:rPr>
              <a:t>Replication (Multi-Leader Replication)</a:t>
            </a:r>
            <a:endParaRPr lang="en-US" dirty="0"/>
          </a:p>
        </p:txBody>
      </p:sp>
      <p:pic>
        <p:nvPicPr>
          <p:cNvPr id="5" name="Picture 4"/>
          <p:cNvPicPr>
            <a:picLocks noChangeAspect="1"/>
          </p:cNvPicPr>
          <p:nvPr/>
        </p:nvPicPr>
        <p:blipFill>
          <a:blip r:embed="rId2"/>
          <a:stretch>
            <a:fillRect/>
          </a:stretch>
        </p:blipFill>
        <p:spPr>
          <a:xfrm>
            <a:off x="6499654" y="1619765"/>
            <a:ext cx="5486400" cy="2785664"/>
          </a:xfrm>
          <a:prstGeom prst="rect">
            <a:avLst/>
          </a:prstGeom>
        </p:spPr>
      </p:pic>
      <p:sp>
        <p:nvSpPr>
          <p:cNvPr id="6" name="Rectangle 5"/>
          <p:cNvSpPr/>
          <p:nvPr/>
        </p:nvSpPr>
        <p:spPr>
          <a:xfrm>
            <a:off x="628649" y="2032396"/>
            <a:ext cx="5648583" cy="2031325"/>
          </a:xfrm>
          <a:prstGeom prst="rect">
            <a:avLst/>
          </a:prstGeom>
        </p:spPr>
        <p:txBody>
          <a:bodyPr wrap="square">
            <a:spAutoFit/>
          </a:bodyPr>
          <a:lstStyle/>
          <a:p>
            <a:r>
              <a:rPr lang="en-US" b="1" dirty="0" smtClean="0">
                <a:latin typeface="MinionPro-Regular"/>
              </a:rPr>
              <a:t>Handling write conflict</a:t>
            </a:r>
            <a:endParaRPr lang="en-US" i="1" dirty="0" smtClean="0">
              <a:latin typeface="MinionPro-Regular"/>
            </a:endParaRPr>
          </a:p>
          <a:p>
            <a:pPr marL="285750" indent="-285750">
              <a:buFont typeface="Wingdings" panose="05000000000000000000" pitchFamily="2" charset="2"/>
              <a:buChar char="§"/>
            </a:pPr>
            <a:r>
              <a:rPr lang="en-US" i="1" dirty="0">
                <a:latin typeface="MinionPro-Regular"/>
              </a:rPr>
              <a:t>Conflict </a:t>
            </a:r>
            <a:r>
              <a:rPr lang="en-US" i="1" dirty="0" smtClean="0">
                <a:latin typeface="MinionPro-Regular"/>
              </a:rPr>
              <a:t>avoidance: </a:t>
            </a:r>
            <a:r>
              <a:rPr lang="en-US" dirty="0" smtClean="0">
                <a:latin typeface="MinionPro-Regular"/>
              </a:rPr>
              <a:t>particular </a:t>
            </a:r>
            <a:r>
              <a:rPr lang="en-US" dirty="0">
                <a:latin typeface="MinionPro-Regular"/>
              </a:rPr>
              <a:t>record go through the same </a:t>
            </a:r>
            <a:r>
              <a:rPr lang="en-US" dirty="0" smtClean="0">
                <a:latin typeface="MinionPro-Regular"/>
              </a:rPr>
              <a:t>leader</a:t>
            </a:r>
          </a:p>
          <a:p>
            <a:pPr marL="285750" indent="-285750">
              <a:buFont typeface="Wingdings" panose="05000000000000000000" pitchFamily="2" charset="2"/>
              <a:buChar char="§"/>
            </a:pPr>
            <a:r>
              <a:rPr lang="en-US" i="1" dirty="0">
                <a:latin typeface="MinionPro-Regular"/>
              </a:rPr>
              <a:t>Converging toward a consistent </a:t>
            </a:r>
            <a:r>
              <a:rPr lang="en-US" i="1" dirty="0" smtClean="0">
                <a:latin typeface="MinionPro-Regular"/>
              </a:rPr>
              <a:t>state: </a:t>
            </a:r>
          </a:p>
          <a:p>
            <a:pPr marL="742950" lvl="1" indent="-285750">
              <a:buFont typeface="Wingdings" panose="05000000000000000000" pitchFamily="2" charset="2"/>
              <a:buChar char="§"/>
            </a:pPr>
            <a:r>
              <a:rPr lang="en-US" dirty="0">
                <a:latin typeface="MinionPro-Regular"/>
              </a:rPr>
              <a:t>Give each write a unique </a:t>
            </a:r>
            <a:r>
              <a:rPr lang="en-US" dirty="0" smtClean="0">
                <a:latin typeface="MinionPro-Regular"/>
              </a:rPr>
              <a:t>ID, pick highest</a:t>
            </a:r>
          </a:p>
          <a:p>
            <a:pPr marL="742950" lvl="1" indent="-285750">
              <a:buFont typeface="Wingdings" panose="05000000000000000000" pitchFamily="2" charset="2"/>
              <a:buChar char="§"/>
            </a:pPr>
            <a:r>
              <a:rPr lang="en-US" dirty="0">
                <a:latin typeface="MinionPro-Regular"/>
              </a:rPr>
              <a:t>Give each replica a unique </a:t>
            </a:r>
            <a:r>
              <a:rPr lang="en-US" dirty="0" smtClean="0">
                <a:latin typeface="MinionPro-Regular"/>
              </a:rPr>
              <a:t>ID, pick higher ID</a:t>
            </a:r>
          </a:p>
          <a:p>
            <a:pPr marL="742950" lvl="1" indent="-285750">
              <a:buFont typeface="Wingdings" panose="05000000000000000000" pitchFamily="2" charset="2"/>
              <a:buChar char="§"/>
            </a:pPr>
            <a:r>
              <a:rPr lang="en-US" dirty="0" smtClean="0">
                <a:latin typeface="MinionPro-Regular"/>
              </a:rPr>
              <a:t>Record conflict and let user decide</a:t>
            </a:r>
          </a:p>
        </p:txBody>
      </p:sp>
    </p:spTree>
    <p:extLst>
      <p:ext uri="{BB962C8B-B14F-4D97-AF65-F5344CB8AC3E}">
        <p14:creationId xmlns:p14="http://schemas.microsoft.com/office/powerpoint/2010/main" val="26664779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49" y="365126"/>
            <a:ext cx="11003177" cy="1325563"/>
          </a:xfrm>
        </p:spPr>
        <p:txBody>
          <a:bodyPr>
            <a:normAutofit/>
          </a:bodyPr>
          <a:lstStyle/>
          <a:p>
            <a:r>
              <a:rPr lang="en-US" sz="3600" dirty="0">
                <a:solidFill>
                  <a:srgbClr val="FF9B33"/>
                </a:solidFill>
                <a:latin typeface="Arial" panose="020B0604020202020204" pitchFamily="34" charset="0"/>
              </a:rPr>
              <a:t>Replication </a:t>
            </a:r>
            <a:r>
              <a:rPr lang="en-US" sz="3600" dirty="0" smtClean="0">
                <a:solidFill>
                  <a:srgbClr val="FF9B33"/>
                </a:solidFill>
                <a:latin typeface="Arial" panose="020B0604020202020204" pitchFamily="34" charset="0"/>
              </a:rPr>
              <a:t>(Leaderless </a:t>
            </a:r>
            <a:r>
              <a:rPr lang="en-US" sz="3600" dirty="0">
                <a:solidFill>
                  <a:srgbClr val="FF9B33"/>
                </a:solidFill>
                <a:latin typeface="Arial" panose="020B0604020202020204" pitchFamily="34" charset="0"/>
              </a:rPr>
              <a:t>Replication)</a:t>
            </a:r>
            <a:endParaRPr lang="en-US" dirty="0"/>
          </a:p>
        </p:txBody>
      </p:sp>
      <p:sp>
        <p:nvSpPr>
          <p:cNvPr id="6" name="Rectangle 5"/>
          <p:cNvSpPr/>
          <p:nvPr/>
        </p:nvSpPr>
        <p:spPr>
          <a:xfrm>
            <a:off x="628650" y="1690689"/>
            <a:ext cx="6002810" cy="2308324"/>
          </a:xfrm>
          <a:prstGeom prst="rect">
            <a:avLst/>
          </a:prstGeom>
        </p:spPr>
        <p:txBody>
          <a:bodyPr wrap="square">
            <a:spAutoFit/>
          </a:bodyPr>
          <a:lstStyle/>
          <a:p>
            <a:r>
              <a:rPr lang="en-US" dirty="0" smtClean="0">
                <a:latin typeface="MinionPro-Regular"/>
              </a:rPr>
              <a:t>Allowing </a:t>
            </a:r>
            <a:r>
              <a:rPr lang="en-US" dirty="0">
                <a:latin typeface="MinionPro-Regular"/>
              </a:rPr>
              <a:t>any replica to directly accept writes from clients</a:t>
            </a:r>
          </a:p>
          <a:p>
            <a:endParaRPr lang="en-US" i="1" dirty="0" smtClean="0">
              <a:latin typeface="MinionPro-Regular"/>
            </a:endParaRPr>
          </a:p>
          <a:p>
            <a:r>
              <a:rPr lang="en-US" i="1" dirty="0" smtClean="0">
                <a:latin typeface="MinionPro-Regular"/>
              </a:rPr>
              <a:t>Writing </a:t>
            </a:r>
            <a:r>
              <a:rPr lang="en-US" i="1" dirty="0">
                <a:latin typeface="MinionPro-Regular"/>
              </a:rPr>
              <a:t>to the Database When a Node Is </a:t>
            </a:r>
            <a:r>
              <a:rPr lang="en-US" i="1" dirty="0" smtClean="0">
                <a:latin typeface="MinionPro-Regular"/>
              </a:rPr>
              <a:t>Down: </a:t>
            </a:r>
          </a:p>
          <a:p>
            <a:pPr marL="285750" indent="-285750">
              <a:buFont typeface="Wingdings" panose="05000000000000000000" pitchFamily="2" charset="2"/>
              <a:buChar char="§"/>
            </a:pPr>
            <a:r>
              <a:rPr lang="en-US" dirty="0" smtClean="0">
                <a:latin typeface="MinionPro-Regular"/>
              </a:rPr>
              <a:t>Consider write to be successful when received ok response from </a:t>
            </a:r>
            <a:r>
              <a:rPr lang="en-US" dirty="0">
                <a:latin typeface="MinionPro-Regular"/>
              </a:rPr>
              <a:t>majority </a:t>
            </a:r>
            <a:r>
              <a:rPr lang="en-US" dirty="0" smtClean="0">
                <a:latin typeface="MinionPro-Regular"/>
              </a:rPr>
              <a:t>nodes</a:t>
            </a:r>
          </a:p>
          <a:p>
            <a:pPr marL="285750" indent="-285750">
              <a:buFont typeface="Wingdings" panose="05000000000000000000" pitchFamily="2" charset="2"/>
              <a:buChar char="§"/>
            </a:pPr>
            <a:r>
              <a:rPr lang="en-US" dirty="0">
                <a:latin typeface="MinionPro-Regular"/>
              </a:rPr>
              <a:t>read requests are also sent to several nodes in parallel, </a:t>
            </a:r>
            <a:r>
              <a:rPr lang="en-US" dirty="0" smtClean="0">
                <a:latin typeface="MinionPro-Regular"/>
              </a:rPr>
              <a:t>use version number to determine the </a:t>
            </a:r>
            <a:r>
              <a:rPr lang="en-US" dirty="0">
                <a:latin typeface="MinionPro-Regular"/>
              </a:rPr>
              <a:t>up-to-date </a:t>
            </a:r>
            <a:r>
              <a:rPr lang="en-US" dirty="0" smtClean="0">
                <a:latin typeface="MinionPro-Regular"/>
              </a:rPr>
              <a:t>value</a:t>
            </a:r>
          </a:p>
        </p:txBody>
      </p:sp>
      <p:pic>
        <p:nvPicPr>
          <p:cNvPr id="7" name="Picture 6"/>
          <p:cNvPicPr>
            <a:picLocks noChangeAspect="1"/>
          </p:cNvPicPr>
          <p:nvPr/>
        </p:nvPicPr>
        <p:blipFill>
          <a:blip r:embed="rId2"/>
          <a:stretch>
            <a:fillRect/>
          </a:stretch>
        </p:blipFill>
        <p:spPr>
          <a:xfrm>
            <a:off x="6731729" y="1642153"/>
            <a:ext cx="4572000" cy="2405396"/>
          </a:xfrm>
          <a:prstGeom prst="rect">
            <a:avLst/>
          </a:prstGeom>
        </p:spPr>
      </p:pic>
      <p:sp>
        <p:nvSpPr>
          <p:cNvPr id="8" name="Rectangle 7"/>
          <p:cNvSpPr/>
          <p:nvPr/>
        </p:nvSpPr>
        <p:spPr>
          <a:xfrm>
            <a:off x="628649" y="4047549"/>
            <a:ext cx="10879609" cy="2031325"/>
          </a:xfrm>
          <a:prstGeom prst="rect">
            <a:avLst/>
          </a:prstGeom>
        </p:spPr>
        <p:txBody>
          <a:bodyPr wrap="square">
            <a:spAutoFit/>
          </a:bodyPr>
          <a:lstStyle/>
          <a:p>
            <a:r>
              <a:rPr lang="en-US" i="1" dirty="0" smtClean="0">
                <a:latin typeface="MinionPro-Regular"/>
              </a:rPr>
              <a:t>Quorums </a:t>
            </a:r>
            <a:r>
              <a:rPr lang="en-US" i="1" dirty="0">
                <a:latin typeface="MinionPro-Regular"/>
              </a:rPr>
              <a:t>for reading and </a:t>
            </a:r>
            <a:r>
              <a:rPr lang="en-US" i="1" dirty="0" smtClean="0">
                <a:latin typeface="MinionPro-Regular"/>
              </a:rPr>
              <a:t>writing</a:t>
            </a:r>
          </a:p>
          <a:p>
            <a:pPr marL="285750" indent="-285750">
              <a:buFont typeface="Wingdings" panose="05000000000000000000" pitchFamily="2" charset="2"/>
              <a:buChar char="§"/>
            </a:pPr>
            <a:r>
              <a:rPr lang="en-US" dirty="0">
                <a:latin typeface="MinionPro-Regular"/>
              </a:rPr>
              <a:t>if there are n replicas, every write must be confirmed by w nodes </a:t>
            </a:r>
            <a:r>
              <a:rPr lang="en-US" dirty="0" smtClean="0">
                <a:latin typeface="MinionPro-Regular"/>
              </a:rPr>
              <a:t>to be </a:t>
            </a:r>
            <a:r>
              <a:rPr lang="en-US" dirty="0">
                <a:latin typeface="MinionPro-Regular"/>
              </a:rPr>
              <a:t>considered successful, and we must query at least r nodes for each read. (In </a:t>
            </a:r>
            <a:r>
              <a:rPr lang="en-US" dirty="0" smtClean="0">
                <a:latin typeface="MinionPro-Regular"/>
              </a:rPr>
              <a:t>our example</a:t>
            </a:r>
            <a:r>
              <a:rPr lang="en-US" dirty="0">
                <a:latin typeface="MinionPro-Regular"/>
              </a:rPr>
              <a:t>, n = 3, w = 2, r = 2.) As long as w + r &gt; n, we expect to get an </a:t>
            </a:r>
            <a:r>
              <a:rPr lang="en-US" dirty="0" smtClean="0">
                <a:latin typeface="MinionPro-Regular"/>
              </a:rPr>
              <a:t>up-to-date value </a:t>
            </a:r>
            <a:r>
              <a:rPr lang="en-US" dirty="0">
                <a:latin typeface="MinionPro-Regular"/>
              </a:rPr>
              <a:t>when reading, because at least one of the r nodes we’re reading from must </a:t>
            </a:r>
            <a:r>
              <a:rPr lang="en-US" dirty="0" smtClean="0">
                <a:latin typeface="MinionPro-Regular"/>
              </a:rPr>
              <a:t>be up </a:t>
            </a:r>
            <a:r>
              <a:rPr lang="en-US" dirty="0">
                <a:latin typeface="MinionPro-Regular"/>
              </a:rPr>
              <a:t>to date</a:t>
            </a:r>
            <a:r>
              <a:rPr lang="en-US" dirty="0" smtClean="0">
                <a:latin typeface="MinionPro-Regular"/>
              </a:rPr>
              <a:t>.</a:t>
            </a:r>
          </a:p>
          <a:p>
            <a:pPr marL="285750" indent="-285750">
              <a:buFont typeface="Wingdings" panose="05000000000000000000" pitchFamily="2" charset="2"/>
              <a:buChar char="§"/>
            </a:pPr>
            <a:r>
              <a:rPr lang="en-US" dirty="0" smtClean="0">
                <a:latin typeface="MinionPro-Regular"/>
              </a:rPr>
              <a:t>In general, it’s not </a:t>
            </a:r>
            <a:r>
              <a:rPr lang="en-US" dirty="0">
                <a:latin typeface="MinionPro-Regular"/>
              </a:rPr>
              <a:t>so </a:t>
            </a:r>
            <a:r>
              <a:rPr lang="en-US" dirty="0" smtClean="0">
                <a:latin typeface="MinionPro-Regular"/>
              </a:rPr>
              <a:t>simple. Stronger guarantees </a:t>
            </a:r>
            <a:r>
              <a:rPr lang="en-US" dirty="0">
                <a:latin typeface="MinionPro-Regular"/>
              </a:rPr>
              <a:t>generally require transactions or consensus</a:t>
            </a:r>
            <a:r>
              <a:rPr lang="en-US" dirty="0" smtClean="0">
                <a:latin typeface="MinionPro-Regular"/>
              </a:rPr>
              <a:t>.</a:t>
            </a:r>
          </a:p>
          <a:p>
            <a:pPr marL="285750" indent="-285750">
              <a:buFont typeface="Wingdings" panose="05000000000000000000" pitchFamily="2" charset="2"/>
              <a:buChar char="§"/>
            </a:pPr>
            <a:r>
              <a:rPr lang="en-US" dirty="0" smtClean="0">
                <a:latin typeface="MinionPro-Regular"/>
              </a:rPr>
              <a:t>Measuring and monitoring replica staleness.</a:t>
            </a:r>
          </a:p>
        </p:txBody>
      </p:sp>
    </p:spTree>
    <p:extLst>
      <p:ext uri="{BB962C8B-B14F-4D97-AF65-F5344CB8AC3E}">
        <p14:creationId xmlns:p14="http://schemas.microsoft.com/office/powerpoint/2010/main" val="31902144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49" y="365126"/>
            <a:ext cx="11003177" cy="1325563"/>
          </a:xfrm>
        </p:spPr>
        <p:txBody>
          <a:bodyPr>
            <a:normAutofit/>
          </a:bodyPr>
          <a:lstStyle/>
          <a:p>
            <a:r>
              <a:rPr lang="en-US" sz="3600" dirty="0">
                <a:solidFill>
                  <a:srgbClr val="FF9B33"/>
                </a:solidFill>
                <a:latin typeface="Arial" panose="020B0604020202020204" pitchFamily="34" charset="0"/>
              </a:rPr>
              <a:t>Replication </a:t>
            </a:r>
            <a:r>
              <a:rPr lang="en-US" sz="3600" dirty="0" smtClean="0">
                <a:solidFill>
                  <a:srgbClr val="FF9B33"/>
                </a:solidFill>
                <a:latin typeface="Arial" panose="020B0604020202020204" pitchFamily="34" charset="0"/>
              </a:rPr>
              <a:t>(Leaderless </a:t>
            </a:r>
            <a:r>
              <a:rPr lang="en-US" sz="3600" dirty="0">
                <a:solidFill>
                  <a:srgbClr val="FF9B33"/>
                </a:solidFill>
                <a:latin typeface="Arial" panose="020B0604020202020204" pitchFamily="34" charset="0"/>
              </a:rPr>
              <a:t>Replication)</a:t>
            </a:r>
            <a:endParaRPr lang="en-US" dirty="0"/>
          </a:p>
        </p:txBody>
      </p:sp>
    </p:spTree>
    <p:extLst>
      <p:ext uri="{BB962C8B-B14F-4D97-AF65-F5344CB8AC3E}">
        <p14:creationId xmlns:p14="http://schemas.microsoft.com/office/powerpoint/2010/main" val="814897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50" y="365126"/>
            <a:ext cx="7886700" cy="1325563"/>
          </a:xfrm>
        </p:spPr>
        <p:txBody>
          <a:bodyPr/>
          <a:lstStyle/>
          <a:p>
            <a:r>
              <a:rPr lang="en-US" sz="3600" dirty="0" smtClean="0">
                <a:solidFill>
                  <a:srgbClr val="FF9B33"/>
                </a:solidFill>
                <a:latin typeface="Arial" panose="020B0604020202020204" pitchFamily="34" charset="0"/>
              </a:rPr>
              <a:t>Foundation of Data System</a:t>
            </a:r>
            <a:endParaRPr lang="en-US" dirty="0"/>
          </a:p>
        </p:txBody>
      </p:sp>
      <p:sp>
        <p:nvSpPr>
          <p:cNvPr id="5" name="TextBox 4"/>
          <p:cNvSpPr txBox="1"/>
          <p:nvPr/>
        </p:nvSpPr>
        <p:spPr>
          <a:xfrm>
            <a:off x="724930" y="1690689"/>
            <a:ext cx="9642383" cy="1846659"/>
          </a:xfrm>
          <a:prstGeom prst="rect">
            <a:avLst/>
          </a:prstGeom>
          <a:noFill/>
        </p:spPr>
        <p:txBody>
          <a:bodyPr wrap="none" rtlCol="0">
            <a:spAutoFit/>
          </a:bodyPr>
          <a:lstStyle/>
          <a:p>
            <a:r>
              <a:rPr lang="en-US" sz="2400" b="1" dirty="0" smtClean="0"/>
              <a:t>Building blocks</a:t>
            </a:r>
          </a:p>
          <a:p>
            <a:pPr indent="-285750">
              <a:buFont typeface="Wingdings" panose="05000000000000000000" pitchFamily="2" charset="2"/>
              <a:buChar char="§"/>
            </a:pPr>
            <a:r>
              <a:rPr lang="en-US" dirty="0">
                <a:latin typeface="MinionPro-Regular"/>
              </a:rPr>
              <a:t>Store data so that other application can find it again later (</a:t>
            </a:r>
            <a:r>
              <a:rPr lang="en-US" b="1" dirty="0">
                <a:latin typeface="MinionPro-Regular"/>
              </a:rPr>
              <a:t>database</a:t>
            </a:r>
            <a:r>
              <a:rPr lang="en-US" dirty="0">
                <a:latin typeface="MinionPro-Regular"/>
              </a:rPr>
              <a:t>)</a:t>
            </a:r>
          </a:p>
          <a:p>
            <a:pPr indent="-285750">
              <a:buFont typeface="Wingdings" panose="05000000000000000000" pitchFamily="2" charset="2"/>
              <a:buChar char="§"/>
            </a:pPr>
            <a:r>
              <a:rPr lang="en-US" dirty="0">
                <a:latin typeface="MinionPro-Regular"/>
              </a:rPr>
              <a:t>Remember the result of an expensive operation to speed up reads (</a:t>
            </a:r>
            <a:r>
              <a:rPr lang="en-US" b="1" dirty="0">
                <a:latin typeface="MinionPro-Regular"/>
              </a:rPr>
              <a:t>cache</a:t>
            </a:r>
            <a:r>
              <a:rPr lang="en-US" dirty="0">
                <a:latin typeface="MinionPro-Regular"/>
              </a:rPr>
              <a:t>)</a:t>
            </a:r>
          </a:p>
          <a:p>
            <a:pPr indent="-285750">
              <a:buFont typeface="Wingdings" panose="05000000000000000000" pitchFamily="2" charset="2"/>
              <a:buChar char="§"/>
            </a:pPr>
            <a:r>
              <a:rPr lang="en-US" dirty="0">
                <a:latin typeface="MinionPro-Regular"/>
              </a:rPr>
              <a:t>Allow users to search and retrieve data by keyword (</a:t>
            </a:r>
            <a:r>
              <a:rPr lang="en-US" b="1" dirty="0">
                <a:latin typeface="MinionPro-Regular"/>
              </a:rPr>
              <a:t>indexing</a:t>
            </a:r>
            <a:r>
              <a:rPr lang="en-US" dirty="0">
                <a:latin typeface="MinionPro-Regular"/>
              </a:rPr>
              <a:t>)</a:t>
            </a:r>
          </a:p>
          <a:p>
            <a:pPr indent="-285750">
              <a:buFont typeface="Wingdings" panose="05000000000000000000" pitchFamily="2" charset="2"/>
              <a:buChar char="§"/>
            </a:pPr>
            <a:r>
              <a:rPr lang="en-US" dirty="0">
                <a:latin typeface="MinionPro-Regular"/>
              </a:rPr>
              <a:t>Send a message to another process, to be handled asynchronously (</a:t>
            </a:r>
            <a:r>
              <a:rPr lang="en-US" b="1" dirty="0">
                <a:latin typeface="MinionPro-Regular"/>
              </a:rPr>
              <a:t>stream processing</a:t>
            </a:r>
            <a:r>
              <a:rPr lang="en-US" dirty="0">
                <a:latin typeface="MinionPro-Regular"/>
              </a:rPr>
              <a:t>)</a:t>
            </a:r>
          </a:p>
          <a:p>
            <a:pPr indent="-285750">
              <a:buFont typeface="Wingdings" panose="05000000000000000000" pitchFamily="2" charset="2"/>
              <a:buChar char="§"/>
            </a:pPr>
            <a:r>
              <a:rPr lang="en-US" dirty="0">
                <a:latin typeface="MinionPro-Regular"/>
              </a:rPr>
              <a:t>Periodically crunch a large amount of accumulated data (</a:t>
            </a:r>
            <a:r>
              <a:rPr lang="en-US" b="1" dirty="0">
                <a:latin typeface="MinionPro-Regular"/>
              </a:rPr>
              <a:t>batch processing</a:t>
            </a:r>
            <a:r>
              <a:rPr lang="en-US" dirty="0">
                <a:latin typeface="MinionPro-Regular"/>
              </a:rPr>
              <a:t>)</a:t>
            </a:r>
          </a:p>
        </p:txBody>
      </p:sp>
      <p:sp>
        <p:nvSpPr>
          <p:cNvPr id="6" name="TextBox 5"/>
          <p:cNvSpPr txBox="1"/>
          <p:nvPr/>
        </p:nvSpPr>
        <p:spPr>
          <a:xfrm>
            <a:off x="724930" y="3778981"/>
            <a:ext cx="10832756" cy="1569660"/>
          </a:xfrm>
          <a:prstGeom prst="rect">
            <a:avLst/>
          </a:prstGeom>
          <a:noFill/>
        </p:spPr>
        <p:txBody>
          <a:bodyPr wrap="square" rtlCol="0">
            <a:spAutoFit/>
          </a:bodyPr>
          <a:lstStyle/>
          <a:p>
            <a:r>
              <a:rPr lang="en-US" sz="2400" b="1" dirty="0" smtClean="0"/>
              <a:t>Multiple ways of implementing those system, know pros and cons of each implementation.</a:t>
            </a:r>
          </a:p>
          <a:p>
            <a:endParaRPr lang="en-US" sz="2400" b="1" dirty="0"/>
          </a:p>
          <a:p>
            <a:r>
              <a:rPr lang="en-US" sz="2400" b="1" dirty="0" smtClean="0"/>
              <a:t>Design is all about trade-off!</a:t>
            </a:r>
            <a:endParaRPr lang="en-US" dirty="0"/>
          </a:p>
        </p:txBody>
      </p:sp>
    </p:spTree>
    <p:extLst>
      <p:ext uri="{BB962C8B-B14F-4D97-AF65-F5344CB8AC3E}">
        <p14:creationId xmlns:p14="http://schemas.microsoft.com/office/powerpoint/2010/main" val="427498486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49" y="365126"/>
            <a:ext cx="11003177" cy="1325563"/>
          </a:xfrm>
        </p:spPr>
        <p:txBody>
          <a:bodyPr>
            <a:normAutofit/>
          </a:bodyPr>
          <a:lstStyle/>
          <a:p>
            <a:r>
              <a:rPr lang="en-US" sz="3600" dirty="0" smtClean="0">
                <a:solidFill>
                  <a:srgbClr val="FF9B33"/>
                </a:solidFill>
                <a:latin typeface="Arial" panose="020B0604020202020204" pitchFamily="34" charset="0"/>
              </a:rPr>
              <a:t>Partitioning</a:t>
            </a:r>
            <a:endParaRPr lang="en-US" dirty="0"/>
          </a:p>
        </p:txBody>
      </p:sp>
      <p:sp>
        <p:nvSpPr>
          <p:cNvPr id="5" name="Rectangle 4"/>
          <p:cNvSpPr/>
          <p:nvPr/>
        </p:nvSpPr>
        <p:spPr>
          <a:xfrm>
            <a:off x="498129" y="1299228"/>
            <a:ext cx="5632108" cy="2862322"/>
          </a:xfrm>
          <a:prstGeom prst="rect">
            <a:avLst/>
          </a:prstGeom>
        </p:spPr>
        <p:txBody>
          <a:bodyPr wrap="square">
            <a:spAutoFit/>
          </a:bodyPr>
          <a:lstStyle/>
          <a:p>
            <a:r>
              <a:rPr lang="en-US" b="1" dirty="0">
                <a:latin typeface="MinionPro-Regular"/>
              </a:rPr>
              <a:t>Partitioning and </a:t>
            </a:r>
            <a:r>
              <a:rPr lang="en-US" b="1" dirty="0" smtClean="0">
                <a:latin typeface="MinionPro-Regular"/>
              </a:rPr>
              <a:t>Replication</a:t>
            </a:r>
          </a:p>
          <a:p>
            <a:r>
              <a:rPr lang="en-US" dirty="0">
                <a:latin typeface="MinionPro-Regular"/>
              </a:rPr>
              <a:t>Partitioning is usually combined with replication so that copies of each partition </a:t>
            </a:r>
            <a:r>
              <a:rPr lang="en-US" dirty="0" smtClean="0">
                <a:latin typeface="MinionPro-Regular"/>
              </a:rPr>
              <a:t>are stored </a:t>
            </a:r>
            <a:r>
              <a:rPr lang="en-US" dirty="0">
                <a:latin typeface="MinionPro-Regular"/>
              </a:rPr>
              <a:t>on multiple </a:t>
            </a:r>
            <a:r>
              <a:rPr lang="en-US" dirty="0" smtClean="0">
                <a:latin typeface="MinionPro-Regular"/>
              </a:rPr>
              <a:t>nodes</a:t>
            </a:r>
          </a:p>
          <a:p>
            <a:pPr marL="285750" indent="-285750">
              <a:buFont typeface="Wingdings" panose="05000000000000000000" pitchFamily="2" charset="2"/>
              <a:buChar char="§"/>
            </a:pPr>
            <a:r>
              <a:rPr lang="en-US" dirty="0">
                <a:latin typeface="MinionPro-Regular"/>
              </a:rPr>
              <a:t>A node may store more than one partition</a:t>
            </a:r>
            <a:r>
              <a:rPr lang="en-US" dirty="0" smtClean="0">
                <a:latin typeface="MinionPro-Regular"/>
              </a:rPr>
              <a:t>.</a:t>
            </a:r>
          </a:p>
          <a:p>
            <a:pPr marL="285750" indent="-285750">
              <a:buFont typeface="Wingdings" panose="05000000000000000000" pitchFamily="2" charset="2"/>
              <a:buChar char="§"/>
            </a:pPr>
            <a:r>
              <a:rPr lang="en-US" dirty="0" smtClean="0">
                <a:latin typeface="MinionPro-Regular"/>
              </a:rPr>
              <a:t>A partition can be stored in multiple nodes</a:t>
            </a:r>
          </a:p>
          <a:p>
            <a:pPr marL="285750" indent="-285750">
              <a:buFont typeface="Wingdings" panose="05000000000000000000" pitchFamily="2" charset="2"/>
              <a:buChar char="§"/>
            </a:pPr>
            <a:r>
              <a:rPr lang="en-US" i="1" dirty="0" smtClean="0">
                <a:latin typeface="MinionPro-Regular"/>
              </a:rPr>
              <a:t>Skewed: </a:t>
            </a:r>
            <a:r>
              <a:rPr lang="en-US" dirty="0" smtClean="0">
                <a:latin typeface="MinionPro-Regular"/>
              </a:rPr>
              <a:t>If the partitioning is unfair, so that some partitions have more data </a:t>
            </a:r>
            <a:r>
              <a:rPr lang="en-US" dirty="0">
                <a:latin typeface="MinionPro-Regular"/>
              </a:rPr>
              <a:t>or queries </a:t>
            </a:r>
            <a:r>
              <a:rPr lang="en-US" dirty="0" smtClean="0">
                <a:latin typeface="MinionPro-Regular"/>
              </a:rPr>
              <a:t>than others</a:t>
            </a:r>
            <a:r>
              <a:rPr lang="en-US" dirty="0">
                <a:latin typeface="MinionPro-Regular"/>
              </a:rPr>
              <a:t>, we call it </a:t>
            </a:r>
            <a:r>
              <a:rPr lang="en-US" dirty="0" smtClean="0">
                <a:latin typeface="MinionPro-Regular"/>
              </a:rPr>
              <a:t>skewed</a:t>
            </a:r>
          </a:p>
          <a:p>
            <a:pPr marL="285750" indent="-285750">
              <a:buFont typeface="Wingdings" panose="05000000000000000000" pitchFamily="2" charset="2"/>
              <a:buChar char="§"/>
            </a:pPr>
            <a:r>
              <a:rPr lang="en-US" i="1" dirty="0" smtClean="0">
                <a:latin typeface="MinionPro-Regular"/>
              </a:rPr>
              <a:t>Hot spot</a:t>
            </a:r>
            <a:r>
              <a:rPr lang="en-US" dirty="0">
                <a:latin typeface="MinionPro-Regular"/>
              </a:rPr>
              <a:t>: partition with </a:t>
            </a:r>
            <a:r>
              <a:rPr lang="en-US" dirty="0" smtClean="0">
                <a:latin typeface="MinionPro-Regular"/>
              </a:rPr>
              <a:t>disproportionately high </a:t>
            </a:r>
            <a:r>
              <a:rPr lang="en-US" dirty="0">
                <a:latin typeface="MinionPro-Regular"/>
              </a:rPr>
              <a:t>load</a:t>
            </a:r>
            <a:endParaRPr lang="en-US" dirty="0" smtClean="0">
              <a:latin typeface="MinionPro-Regular"/>
            </a:endParaRPr>
          </a:p>
        </p:txBody>
      </p:sp>
      <p:pic>
        <p:nvPicPr>
          <p:cNvPr id="6" name="Picture 5"/>
          <p:cNvPicPr>
            <a:picLocks noChangeAspect="1"/>
          </p:cNvPicPr>
          <p:nvPr/>
        </p:nvPicPr>
        <p:blipFill>
          <a:blip r:embed="rId2"/>
          <a:stretch>
            <a:fillRect/>
          </a:stretch>
        </p:blipFill>
        <p:spPr>
          <a:xfrm>
            <a:off x="6713193" y="1804202"/>
            <a:ext cx="4572000" cy="2357348"/>
          </a:xfrm>
          <a:prstGeom prst="rect">
            <a:avLst/>
          </a:prstGeom>
        </p:spPr>
      </p:pic>
      <p:sp>
        <p:nvSpPr>
          <p:cNvPr id="7" name="Rectangle 6"/>
          <p:cNvSpPr/>
          <p:nvPr/>
        </p:nvSpPr>
        <p:spPr>
          <a:xfrm>
            <a:off x="498129" y="4309831"/>
            <a:ext cx="10194585" cy="2308324"/>
          </a:xfrm>
          <a:prstGeom prst="rect">
            <a:avLst/>
          </a:prstGeom>
        </p:spPr>
        <p:txBody>
          <a:bodyPr wrap="square">
            <a:spAutoFit/>
          </a:bodyPr>
          <a:lstStyle/>
          <a:p>
            <a:r>
              <a:rPr lang="en-US" b="1" dirty="0">
                <a:latin typeface="MinionPro-Regular"/>
              </a:rPr>
              <a:t>Partitioning of Key-Value </a:t>
            </a:r>
            <a:r>
              <a:rPr lang="en-US" b="1" dirty="0" smtClean="0">
                <a:latin typeface="MinionPro-Regular"/>
              </a:rPr>
              <a:t>Data</a:t>
            </a:r>
          </a:p>
          <a:p>
            <a:r>
              <a:rPr lang="en-US" i="1" dirty="0" smtClean="0">
                <a:latin typeface="MinionPro-Regular"/>
              </a:rPr>
              <a:t>By key range</a:t>
            </a:r>
          </a:p>
          <a:p>
            <a:pPr marL="285750" indent="-285750">
              <a:buFont typeface="Wingdings" panose="05000000000000000000" pitchFamily="2" charset="2"/>
              <a:buChar char="§"/>
            </a:pPr>
            <a:r>
              <a:rPr lang="en-US" dirty="0" smtClean="0">
                <a:latin typeface="MinionPro-Regular"/>
              </a:rPr>
              <a:t>Range of keys are not necessarily evenly spaced</a:t>
            </a:r>
          </a:p>
          <a:p>
            <a:pPr marL="285750" indent="-285750">
              <a:buFont typeface="Wingdings" panose="05000000000000000000" pitchFamily="2" charset="2"/>
              <a:buChar char="§"/>
            </a:pPr>
            <a:r>
              <a:rPr lang="en-US" dirty="0" smtClean="0">
                <a:latin typeface="MinionPro-Regular"/>
              </a:rPr>
              <a:t>Certain access pattern can lead to hot spots</a:t>
            </a:r>
          </a:p>
          <a:p>
            <a:r>
              <a:rPr lang="en-US" i="1" dirty="0" smtClean="0">
                <a:latin typeface="MinionPro-Regular"/>
              </a:rPr>
              <a:t>By Hash of key</a:t>
            </a:r>
          </a:p>
          <a:p>
            <a:pPr marL="285750" indent="-285750">
              <a:buFont typeface="Wingdings" panose="05000000000000000000" pitchFamily="2" charset="2"/>
              <a:buChar char="§"/>
            </a:pPr>
            <a:r>
              <a:rPr lang="en-US" dirty="0" smtClean="0">
                <a:latin typeface="MinionPro-Regular"/>
              </a:rPr>
              <a:t>Also called as </a:t>
            </a:r>
            <a:r>
              <a:rPr lang="en-US" b="1" i="1" dirty="0" smtClean="0">
                <a:latin typeface="MinionPro-Regular"/>
              </a:rPr>
              <a:t>Consistent Hashing;</a:t>
            </a:r>
          </a:p>
          <a:p>
            <a:pPr marL="285750" indent="-285750">
              <a:buFont typeface="Wingdings" panose="05000000000000000000" pitchFamily="2" charset="2"/>
              <a:buChar char="§"/>
            </a:pPr>
            <a:r>
              <a:rPr lang="en-US" dirty="0" smtClean="0">
                <a:latin typeface="MinionPro-Regular"/>
              </a:rPr>
              <a:t>Loss the ability to do efficient range queries;</a:t>
            </a:r>
          </a:p>
          <a:p>
            <a:pPr marL="285750" indent="-285750">
              <a:buFont typeface="Wingdings" panose="05000000000000000000" pitchFamily="2" charset="2"/>
              <a:buChar char="§"/>
            </a:pPr>
            <a:r>
              <a:rPr lang="en-US" dirty="0" smtClean="0">
                <a:latin typeface="MinionPro-Regular"/>
              </a:rPr>
              <a:t>Can’t avoid hot spot (Twitter), relies on application to do further process &amp; split;</a:t>
            </a:r>
          </a:p>
        </p:txBody>
      </p:sp>
    </p:spTree>
    <p:extLst>
      <p:ext uri="{BB962C8B-B14F-4D97-AF65-F5344CB8AC3E}">
        <p14:creationId xmlns:p14="http://schemas.microsoft.com/office/powerpoint/2010/main" val="6663263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49" y="365126"/>
            <a:ext cx="11003177" cy="1325563"/>
          </a:xfrm>
        </p:spPr>
        <p:txBody>
          <a:bodyPr>
            <a:normAutofit/>
          </a:bodyPr>
          <a:lstStyle/>
          <a:p>
            <a:r>
              <a:rPr lang="en-US" sz="3600" dirty="0" smtClean="0">
                <a:solidFill>
                  <a:srgbClr val="FF9B33"/>
                </a:solidFill>
                <a:latin typeface="Arial" panose="020B0604020202020204" pitchFamily="34" charset="0"/>
              </a:rPr>
              <a:t>Partitioning and Secondary Indexes</a:t>
            </a:r>
            <a:endParaRPr lang="en-US" dirty="0"/>
          </a:p>
        </p:txBody>
      </p:sp>
      <p:sp>
        <p:nvSpPr>
          <p:cNvPr id="5" name="Rectangle 4"/>
          <p:cNvSpPr/>
          <p:nvPr/>
        </p:nvSpPr>
        <p:spPr>
          <a:xfrm>
            <a:off x="481368" y="1506023"/>
            <a:ext cx="4801314" cy="369332"/>
          </a:xfrm>
          <a:prstGeom prst="rect">
            <a:avLst/>
          </a:prstGeom>
        </p:spPr>
        <p:txBody>
          <a:bodyPr wrap="none">
            <a:spAutoFit/>
          </a:bodyPr>
          <a:lstStyle/>
          <a:p>
            <a:r>
              <a:rPr lang="en-US" dirty="0">
                <a:latin typeface="MyriadPro-SemiboldCond"/>
              </a:rPr>
              <a:t>Partitioning Secondary Indexes by Document</a:t>
            </a:r>
            <a:endParaRPr lang="en-US" dirty="0"/>
          </a:p>
        </p:txBody>
      </p:sp>
      <p:pic>
        <p:nvPicPr>
          <p:cNvPr id="6" name="Picture 5"/>
          <p:cNvPicPr>
            <a:picLocks noChangeAspect="1"/>
          </p:cNvPicPr>
          <p:nvPr/>
        </p:nvPicPr>
        <p:blipFill>
          <a:blip r:embed="rId2"/>
          <a:stretch>
            <a:fillRect/>
          </a:stretch>
        </p:blipFill>
        <p:spPr>
          <a:xfrm>
            <a:off x="481368" y="2156859"/>
            <a:ext cx="5095875" cy="2457450"/>
          </a:xfrm>
          <a:prstGeom prst="rect">
            <a:avLst/>
          </a:prstGeom>
        </p:spPr>
      </p:pic>
      <p:pic>
        <p:nvPicPr>
          <p:cNvPr id="7" name="Picture 6"/>
          <p:cNvPicPr>
            <a:picLocks noChangeAspect="1"/>
          </p:cNvPicPr>
          <p:nvPr/>
        </p:nvPicPr>
        <p:blipFill>
          <a:blip r:embed="rId3"/>
          <a:stretch>
            <a:fillRect/>
          </a:stretch>
        </p:blipFill>
        <p:spPr>
          <a:xfrm>
            <a:off x="6228571" y="2156859"/>
            <a:ext cx="5570458" cy="2373952"/>
          </a:xfrm>
          <a:prstGeom prst="rect">
            <a:avLst/>
          </a:prstGeom>
        </p:spPr>
      </p:pic>
      <p:sp>
        <p:nvSpPr>
          <p:cNvPr id="8" name="Rectangle 7"/>
          <p:cNvSpPr/>
          <p:nvPr/>
        </p:nvSpPr>
        <p:spPr>
          <a:xfrm>
            <a:off x="6228571" y="1506023"/>
            <a:ext cx="4258602" cy="369332"/>
          </a:xfrm>
          <a:prstGeom prst="rect">
            <a:avLst/>
          </a:prstGeom>
        </p:spPr>
        <p:txBody>
          <a:bodyPr wrap="none">
            <a:spAutoFit/>
          </a:bodyPr>
          <a:lstStyle/>
          <a:p>
            <a:r>
              <a:rPr lang="en-US" dirty="0">
                <a:latin typeface="MyriadPro-SemiboldCond"/>
              </a:rPr>
              <a:t>Partitioning Secondary Indexes by </a:t>
            </a:r>
            <a:r>
              <a:rPr lang="en-US" dirty="0" smtClean="0">
                <a:latin typeface="MyriadPro-SemiboldCond"/>
              </a:rPr>
              <a:t>Term</a:t>
            </a:r>
            <a:endParaRPr lang="en-US" dirty="0"/>
          </a:p>
        </p:txBody>
      </p:sp>
      <p:sp>
        <p:nvSpPr>
          <p:cNvPr id="9" name="Rectangle 8"/>
          <p:cNvSpPr/>
          <p:nvPr/>
        </p:nvSpPr>
        <p:spPr>
          <a:xfrm>
            <a:off x="399276" y="4672296"/>
            <a:ext cx="5466066" cy="1200329"/>
          </a:xfrm>
          <a:prstGeom prst="rect">
            <a:avLst/>
          </a:prstGeom>
        </p:spPr>
        <p:txBody>
          <a:bodyPr wrap="square">
            <a:spAutoFit/>
          </a:bodyPr>
          <a:lstStyle/>
          <a:p>
            <a:pPr marL="285750" indent="-285750">
              <a:buFont typeface="Wingdings" panose="05000000000000000000" pitchFamily="2" charset="2"/>
              <a:buChar char="§"/>
            </a:pPr>
            <a:r>
              <a:rPr lang="en-US" dirty="0" smtClean="0">
                <a:latin typeface="MinionPro-Regular"/>
              </a:rPr>
              <a:t>Write efficient</a:t>
            </a:r>
          </a:p>
          <a:p>
            <a:pPr marL="285750" indent="-285750">
              <a:buFont typeface="Wingdings" panose="05000000000000000000" pitchFamily="2" charset="2"/>
              <a:buChar char="§"/>
            </a:pPr>
            <a:r>
              <a:rPr lang="en-US" dirty="0" smtClean="0">
                <a:latin typeface="MinionPro-Regular"/>
              </a:rPr>
              <a:t>Query a partitioned database scatter/gather</a:t>
            </a:r>
          </a:p>
          <a:p>
            <a:pPr marL="285750" indent="-285750">
              <a:buFont typeface="Wingdings" panose="05000000000000000000" pitchFamily="2" charset="2"/>
              <a:buChar char="§"/>
            </a:pPr>
            <a:r>
              <a:rPr lang="en-US" dirty="0" smtClean="0">
                <a:latin typeface="MinionPro-Regular"/>
              </a:rPr>
              <a:t>Read queries can be expensive</a:t>
            </a:r>
          </a:p>
          <a:p>
            <a:pPr marL="285750" indent="-285750">
              <a:buFont typeface="Wingdings" panose="05000000000000000000" pitchFamily="2" charset="2"/>
              <a:buChar char="§"/>
            </a:pPr>
            <a:r>
              <a:rPr lang="en-US" dirty="0" smtClean="0">
                <a:latin typeface="MinionPro-Regular"/>
              </a:rPr>
              <a:t>Prone to tail latency amplification</a:t>
            </a:r>
          </a:p>
        </p:txBody>
      </p:sp>
      <p:sp>
        <p:nvSpPr>
          <p:cNvPr id="10" name="Rectangle 9"/>
          <p:cNvSpPr/>
          <p:nvPr/>
        </p:nvSpPr>
        <p:spPr>
          <a:xfrm>
            <a:off x="6280767" y="4672296"/>
            <a:ext cx="5466066" cy="923330"/>
          </a:xfrm>
          <a:prstGeom prst="rect">
            <a:avLst/>
          </a:prstGeom>
        </p:spPr>
        <p:txBody>
          <a:bodyPr wrap="square">
            <a:spAutoFit/>
          </a:bodyPr>
          <a:lstStyle/>
          <a:p>
            <a:pPr marL="285750" indent="-285750">
              <a:buFont typeface="Wingdings" panose="05000000000000000000" pitchFamily="2" charset="2"/>
              <a:buChar char="§"/>
            </a:pPr>
            <a:r>
              <a:rPr lang="en-US" dirty="0" smtClean="0">
                <a:latin typeface="MinionPro-Regular"/>
              </a:rPr>
              <a:t>Read efficient</a:t>
            </a:r>
          </a:p>
          <a:p>
            <a:pPr marL="285750" indent="-285750">
              <a:buFont typeface="Wingdings" panose="05000000000000000000" pitchFamily="2" charset="2"/>
              <a:buChar char="§"/>
            </a:pPr>
            <a:r>
              <a:rPr lang="en-US" dirty="0" smtClean="0">
                <a:latin typeface="MinionPro-Regular"/>
              </a:rPr>
              <a:t>Writes are slower and more complicate</a:t>
            </a:r>
          </a:p>
          <a:p>
            <a:pPr marL="285750" indent="-285750">
              <a:buFont typeface="Wingdings" panose="05000000000000000000" pitchFamily="2" charset="2"/>
              <a:buChar char="§"/>
            </a:pPr>
            <a:endParaRPr lang="en-US" dirty="0" smtClean="0">
              <a:latin typeface="MinionPro-Regular"/>
            </a:endParaRPr>
          </a:p>
        </p:txBody>
      </p:sp>
    </p:spTree>
    <p:extLst>
      <p:ext uri="{BB962C8B-B14F-4D97-AF65-F5344CB8AC3E}">
        <p14:creationId xmlns:p14="http://schemas.microsoft.com/office/powerpoint/2010/main" val="22107153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49" y="365126"/>
            <a:ext cx="11003177" cy="1325563"/>
          </a:xfrm>
        </p:spPr>
        <p:txBody>
          <a:bodyPr>
            <a:normAutofit/>
          </a:bodyPr>
          <a:lstStyle/>
          <a:p>
            <a:r>
              <a:rPr lang="en-US" sz="3600" dirty="0" smtClean="0">
                <a:solidFill>
                  <a:srgbClr val="FF9B33"/>
                </a:solidFill>
                <a:latin typeface="Arial" panose="020B0604020202020204" pitchFamily="34" charset="0"/>
              </a:rPr>
              <a:t>Rebalancing Partitions</a:t>
            </a:r>
            <a:endParaRPr lang="en-US" dirty="0"/>
          </a:p>
        </p:txBody>
      </p:sp>
      <p:sp>
        <p:nvSpPr>
          <p:cNvPr id="9" name="Rectangle 8"/>
          <p:cNvSpPr/>
          <p:nvPr/>
        </p:nvSpPr>
        <p:spPr>
          <a:xfrm>
            <a:off x="361417" y="1451297"/>
            <a:ext cx="11537639" cy="369332"/>
          </a:xfrm>
          <a:prstGeom prst="rect">
            <a:avLst/>
          </a:prstGeom>
        </p:spPr>
        <p:txBody>
          <a:bodyPr wrap="square">
            <a:spAutoFit/>
          </a:bodyPr>
          <a:lstStyle/>
          <a:p>
            <a:r>
              <a:rPr lang="en-US" dirty="0" smtClean="0">
                <a:latin typeface="MinionPro-Regular"/>
              </a:rPr>
              <a:t>When the </a:t>
            </a:r>
            <a:r>
              <a:rPr lang="en-US" dirty="0">
                <a:latin typeface="MinionPro-Regular"/>
              </a:rPr>
              <a:t>query throughput </a:t>
            </a:r>
            <a:r>
              <a:rPr lang="en-US" dirty="0" smtClean="0">
                <a:latin typeface="MinionPro-Regular"/>
              </a:rPr>
              <a:t>increases, the dataset </a:t>
            </a:r>
            <a:r>
              <a:rPr lang="en-US" dirty="0">
                <a:latin typeface="MinionPro-Regular"/>
              </a:rPr>
              <a:t>size </a:t>
            </a:r>
            <a:r>
              <a:rPr lang="en-US" dirty="0" smtClean="0">
                <a:latin typeface="MinionPro-Regular"/>
              </a:rPr>
              <a:t>increases or a machine fail and others need to take over.</a:t>
            </a:r>
          </a:p>
        </p:txBody>
      </p:sp>
      <p:pic>
        <p:nvPicPr>
          <p:cNvPr id="2" name="Picture 1"/>
          <p:cNvPicPr>
            <a:picLocks noChangeAspect="1"/>
          </p:cNvPicPr>
          <p:nvPr/>
        </p:nvPicPr>
        <p:blipFill>
          <a:blip r:embed="rId2"/>
          <a:stretch>
            <a:fillRect/>
          </a:stretch>
        </p:blipFill>
        <p:spPr>
          <a:xfrm>
            <a:off x="7421133" y="1928297"/>
            <a:ext cx="4572000" cy="2497506"/>
          </a:xfrm>
          <a:prstGeom prst="rect">
            <a:avLst/>
          </a:prstGeom>
        </p:spPr>
      </p:pic>
      <p:sp>
        <p:nvSpPr>
          <p:cNvPr id="11" name="Rectangle 10"/>
          <p:cNvSpPr/>
          <p:nvPr/>
        </p:nvSpPr>
        <p:spPr>
          <a:xfrm>
            <a:off x="361417" y="2018370"/>
            <a:ext cx="6924950" cy="3970318"/>
          </a:xfrm>
          <a:prstGeom prst="rect">
            <a:avLst/>
          </a:prstGeom>
        </p:spPr>
        <p:txBody>
          <a:bodyPr wrap="square">
            <a:spAutoFit/>
          </a:bodyPr>
          <a:lstStyle/>
          <a:p>
            <a:r>
              <a:rPr lang="en-US" i="1" dirty="0" smtClean="0">
                <a:latin typeface="MinionPro-Regular"/>
              </a:rPr>
              <a:t>Requirements</a:t>
            </a:r>
            <a:r>
              <a:rPr lang="en-US" dirty="0" smtClean="0">
                <a:latin typeface="MinionPro-Regular"/>
              </a:rPr>
              <a:t>:</a:t>
            </a:r>
          </a:p>
          <a:p>
            <a:pPr marL="285750" indent="-285750">
              <a:buFont typeface="Wingdings" panose="05000000000000000000" pitchFamily="2" charset="2"/>
              <a:buChar char="§"/>
            </a:pPr>
            <a:r>
              <a:rPr lang="en-US" dirty="0" smtClean="0">
                <a:latin typeface="MinionPro-Regular"/>
              </a:rPr>
              <a:t>Load should be shared fairly;</a:t>
            </a:r>
          </a:p>
          <a:p>
            <a:pPr marL="285750" indent="-285750">
              <a:buFont typeface="Wingdings" panose="05000000000000000000" pitchFamily="2" charset="2"/>
              <a:buChar char="§"/>
            </a:pPr>
            <a:r>
              <a:rPr lang="en-US" dirty="0" smtClean="0">
                <a:latin typeface="MinionPro-Regular"/>
              </a:rPr>
              <a:t>Continue accepting reads and writes;</a:t>
            </a:r>
          </a:p>
          <a:p>
            <a:pPr marL="285750" indent="-285750">
              <a:buFont typeface="Wingdings" panose="05000000000000000000" pitchFamily="2" charset="2"/>
              <a:buChar char="§"/>
            </a:pPr>
            <a:r>
              <a:rPr lang="en-US" dirty="0" smtClean="0">
                <a:latin typeface="MinionPro-Regular"/>
              </a:rPr>
              <a:t>No more data than necessary should be move between nodes.</a:t>
            </a:r>
          </a:p>
          <a:p>
            <a:endParaRPr lang="en-US" dirty="0" smtClean="0">
              <a:latin typeface="MinionPro-Regular"/>
            </a:endParaRPr>
          </a:p>
          <a:p>
            <a:r>
              <a:rPr lang="en-US" b="1" i="1" dirty="0" smtClean="0">
                <a:latin typeface="MinionPro-Regular"/>
              </a:rPr>
              <a:t>Strategies </a:t>
            </a:r>
            <a:r>
              <a:rPr lang="en-US" b="1" i="1" dirty="0">
                <a:latin typeface="MinionPro-Regular"/>
              </a:rPr>
              <a:t>for Rebalancing</a:t>
            </a:r>
          </a:p>
          <a:p>
            <a:pPr marL="285750" indent="-285750">
              <a:buFont typeface="Wingdings" panose="05000000000000000000" pitchFamily="2" charset="2"/>
              <a:buChar char="§"/>
            </a:pPr>
            <a:r>
              <a:rPr lang="en-US" dirty="0" smtClean="0">
                <a:latin typeface="MinionPro-Regular"/>
              </a:rPr>
              <a:t>New </a:t>
            </a:r>
            <a:r>
              <a:rPr lang="en-US" dirty="0">
                <a:latin typeface="MinionPro-Regular"/>
              </a:rPr>
              <a:t>node </a:t>
            </a:r>
            <a:r>
              <a:rPr lang="en-US" dirty="0" smtClean="0">
                <a:latin typeface="MinionPro-Regular"/>
              </a:rPr>
              <a:t>steal </a:t>
            </a:r>
            <a:r>
              <a:rPr lang="en-US" dirty="0">
                <a:latin typeface="MinionPro-Regular"/>
              </a:rPr>
              <a:t>a few </a:t>
            </a:r>
            <a:r>
              <a:rPr lang="en-US" dirty="0" smtClean="0">
                <a:latin typeface="MinionPro-Regular"/>
              </a:rPr>
              <a:t>partitions from existing nodes</a:t>
            </a:r>
          </a:p>
          <a:p>
            <a:pPr marL="285750" indent="-285750">
              <a:buFont typeface="Wingdings" panose="05000000000000000000" pitchFamily="2" charset="2"/>
              <a:buChar char="§"/>
            </a:pPr>
            <a:r>
              <a:rPr lang="en-US" dirty="0" smtClean="0">
                <a:latin typeface="MinionPro-Regular"/>
              </a:rPr>
              <a:t>No change to #partitions or assignment of keys to partitions</a:t>
            </a:r>
          </a:p>
          <a:p>
            <a:pPr marL="285750" indent="-285750">
              <a:buFont typeface="Wingdings" panose="05000000000000000000" pitchFamily="2" charset="2"/>
              <a:buChar char="§"/>
            </a:pPr>
            <a:r>
              <a:rPr lang="en-US" dirty="0" smtClean="0">
                <a:latin typeface="MinionPro-Regular"/>
              </a:rPr>
              <a:t>Only change the assignment of partitions to nodes</a:t>
            </a:r>
          </a:p>
          <a:p>
            <a:pPr marL="285750" indent="-285750">
              <a:buFont typeface="Wingdings" panose="05000000000000000000" pitchFamily="2" charset="2"/>
              <a:buChar char="§"/>
            </a:pPr>
            <a:endParaRPr lang="en-US" dirty="0" smtClean="0">
              <a:latin typeface="MinionPro-Regular"/>
            </a:endParaRPr>
          </a:p>
          <a:p>
            <a:r>
              <a:rPr lang="en-US" b="1" i="1" dirty="0" smtClean="0">
                <a:latin typeface="MinionPro-Regular"/>
              </a:rPr>
              <a:t>Dynamic partitioning</a:t>
            </a:r>
            <a:endParaRPr lang="en-US" b="1" i="1" dirty="0">
              <a:latin typeface="MinionPro-Regular"/>
            </a:endParaRPr>
          </a:p>
          <a:p>
            <a:pPr marL="285750" indent="-285750">
              <a:buFont typeface="Wingdings" panose="05000000000000000000" pitchFamily="2" charset="2"/>
              <a:buChar char="§"/>
            </a:pPr>
            <a:r>
              <a:rPr lang="en-US" dirty="0" smtClean="0">
                <a:latin typeface="MinionPro-Regular"/>
              </a:rPr>
              <a:t>Split partition when it exceed a configured size</a:t>
            </a:r>
          </a:p>
          <a:p>
            <a:pPr marL="285750" indent="-285750">
              <a:buFont typeface="Wingdings" panose="05000000000000000000" pitchFamily="2" charset="2"/>
              <a:buChar char="§"/>
            </a:pPr>
            <a:r>
              <a:rPr lang="en-US" dirty="0" smtClean="0">
                <a:latin typeface="MinionPro-Regular"/>
              </a:rPr>
              <a:t>Merge when it shrink below some threshold</a:t>
            </a:r>
          </a:p>
          <a:p>
            <a:pPr marL="285750" indent="-285750">
              <a:buFont typeface="Wingdings" panose="05000000000000000000" pitchFamily="2" charset="2"/>
              <a:buChar char="§"/>
            </a:pPr>
            <a:endParaRPr lang="en-US" dirty="0" smtClean="0">
              <a:latin typeface="MinionPro-Regular"/>
            </a:endParaRPr>
          </a:p>
        </p:txBody>
      </p:sp>
    </p:spTree>
    <p:extLst>
      <p:ext uri="{BB962C8B-B14F-4D97-AF65-F5344CB8AC3E}">
        <p14:creationId xmlns:p14="http://schemas.microsoft.com/office/powerpoint/2010/main" val="25534929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49" y="365126"/>
            <a:ext cx="11003177" cy="1325563"/>
          </a:xfrm>
        </p:spPr>
        <p:txBody>
          <a:bodyPr>
            <a:normAutofit/>
          </a:bodyPr>
          <a:lstStyle/>
          <a:p>
            <a:r>
              <a:rPr lang="en-US" sz="3600" dirty="0" smtClean="0">
                <a:solidFill>
                  <a:srgbClr val="FF9B33"/>
                </a:solidFill>
                <a:latin typeface="Arial" panose="020B0604020202020204" pitchFamily="34" charset="0"/>
              </a:rPr>
              <a:t>Request Routing</a:t>
            </a:r>
            <a:endParaRPr lang="en-US" dirty="0"/>
          </a:p>
        </p:txBody>
      </p:sp>
      <p:sp>
        <p:nvSpPr>
          <p:cNvPr id="9" name="Rectangle 8"/>
          <p:cNvSpPr/>
          <p:nvPr/>
        </p:nvSpPr>
        <p:spPr>
          <a:xfrm>
            <a:off x="361417" y="1451297"/>
            <a:ext cx="11537639" cy="369332"/>
          </a:xfrm>
          <a:prstGeom prst="rect">
            <a:avLst/>
          </a:prstGeom>
        </p:spPr>
        <p:txBody>
          <a:bodyPr wrap="square">
            <a:spAutoFit/>
          </a:bodyPr>
          <a:lstStyle/>
          <a:p>
            <a:r>
              <a:rPr lang="en-US" dirty="0" smtClean="0">
                <a:latin typeface="MinionPro-Regular"/>
              </a:rPr>
              <a:t>How does a client knows which node to connect to?</a:t>
            </a:r>
          </a:p>
        </p:txBody>
      </p:sp>
      <p:sp>
        <p:nvSpPr>
          <p:cNvPr id="11" name="Rectangle 10"/>
          <p:cNvSpPr/>
          <p:nvPr/>
        </p:nvSpPr>
        <p:spPr>
          <a:xfrm>
            <a:off x="361417" y="2018370"/>
            <a:ext cx="6924950" cy="3693319"/>
          </a:xfrm>
          <a:prstGeom prst="rect">
            <a:avLst/>
          </a:prstGeom>
        </p:spPr>
        <p:txBody>
          <a:bodyPr wrap="square">
            <a:spAutoFit/>
          </a:bodyPr>
          <a:lstStyle/>
          <a:p>
            <a:r>
              <a:rPr lang="en-US" i="1" dirty="0" smtClean="0">
                <a:latin typeface="MinionPro-Regular"/>
              </a:rPr>
              <a:t>Approaches</a:t>
            </a:r>
            <a:r>
              <a:rPr lang="en-US" dirty="0" smtClean="0">
                <a:latin typeface="MinionPro-Regular"/>
              </a:rPr>
              <a:t>:</a:t>
            </a:r>
          </a:p>
          <a:p>
            <a:pPr marL="285750" indent="-285750">
              <a:buFont typeface="Wingdings" panose="05000000000000000000" pitchFamily="2" charset="2"/>
              <a:buChar char="§"/>
            </a:pPr>
            <a:r>
              <a:rPr lang="en-US" dirty="0">
                <a:latin typeface="MinionPro-Regular"/>
              </a:rPr>
              <a:t>Allow clients to contact any </a:t>
            </a:r>
            <a:r>
              <a:rPr lang="en-US" dirty="0" smtClean="0">
                <a:latin typeface="MinionPro-Regular"/>
              </a:rPr>
              <a:t>node which further forward request</a:t>
            </a:r>
          </a:p>
          <a:p>
            <a:pPr marL="285750" indent="-285750">
              <a:buFont typeface="Wingdings" panose="05000000000000000000" pitchFamily="2" charset="2"/>
              <a:buChar char="§"/>
            </a:pPr>
            <a:r>
              <a:rPr lang="en-US" dirty="0" smtClean="0">
                <a:latin typeface="MinionPro-Regular"/>
              </a:rPr>
              <a:t>Send the request to a routing tier which distribute the request</a:t>
            </a:r>
          </a:p>
          <a:p>
            <a:pPr marL="285750" indent="-285750">
              <a:buFont typeface="Wingdings" panose="05000000000000000000" pitchFamily="2" charset="2"/>
              <a:buChar char="§"/>
            </a:pPr>
            <a:r>
              <a:rPr lang="en-US" dirty="0" smtClean="0">
                <a:latin typeface="MinionPro-Regular"/>
              </a:rPr>
              <a:t>Require the client to aware of the partitioning/assignment</a:t>
            </a:r>
          </a:p>
          <a:p>
            <a:pPr marL="285750" indent="-285750">
              <a:buFont typeface="Wingdings" panose="05000000000000000000" pitchFamily="2" charset="2"/>
              <a:buChar char="§"/>
            </a:pPr>
            <a:endParaRPr lang="en-US" dirty="0" smtClean="0">
              <a:latin typeface="MinionPro-Regular"/>
            </a:endParaRPr>
          </a:p>
          <a:p>
            <a:endParaRPr lang="en-US" dirty="0" smtClean="0">
              <a:latin typeface="MinionPro-Regular"/>
            </a:endParaRPr>
          </a:p>
          <a:p>
            <a:r>
              <a:rPr lang="en-US" b="1" i="1" dirty="0" smtClean="0">
                <a:latin typeface="MinionPro-Regular"/>
              </a:rPr>
              <a:t>Rely on a service (Zookeeper)</a:t>
            </a:r>
            <a:endParaRPr lang="en-US" b="1" i="1" dirty="0">
              <a:latin typeface="MinionPro-Regular"/>
            </a:endParaRPr>
          </a:p>
          <a:p>
            <a:pPr marL="285750" indent="-285750">
              <a:buFont typeface="Wingdings" panose="05000000000000000000" pitchFamily="2" charset="2"/>
              <a:buChar char="§"/>
            </a:pPr>
            <a:r>
              <a:rPr lang="en-US" dirty="0">
                <a:latin typeface="MinionPro-Regular"/>
              </a:rPr>
              <a:t>maintains the authoritative mapping </a:t>
            </a:r>
            <a:r>
              <a:rPr lang="en-US" dirty="0" smtClean="0">
                <a:latin typeface="MinionPro-Regular"/>
              </a:rPr>
              <a:t>of partitions </a:t>
            </a:r>
            <a:r>
              <a:rPr lang="en-US" dirty="0">
                <a:latin typeface="MinionPro-Regular"/>
              </a:rPr>
              <a:t>to nodes</a:t>
            </a:r>
            <a:r>
              <a:rPr lang="en-US" dirty="0" smtClean="0">
                <a:latin typeface="MinionPro-Regular"/>
              </a:rPr>
              <a:t>.</a:t>
            </a:r>
          </a:p>
          <a:p>
            <a:pPr marL="285750" indent="-285750">
              <a:buFont typeface="Wingdings" panose="05000000000000000000" pitchFamily="2" charset="2"/>
              <a:buChar char="§"/>
            </a:pPr>
            <a:r>
              <a:rPr lang="en-US" dirty="0" smtClean="0">
                <a:latin typeface="MinionPro-Regular"/>
              </a:rPr>
              <a:t>Notify the routing tier to keep its routing info up to date whenever </a:t>
            </a:r>
            <a:r>
              <a:rPr lang="en-US" dirty="0">
                <a:latin typeface="MinionPro-Regular"/>
              </a:rPr>
              <a:t>a partition </a:t>
            </a:r>
            <a:r>
              <a:rPr lang="en-US" dirty="0" smtClean="0">
                <a:latin typeface="MinionPro-Regular"/>
              </a:rPr>
              <a:t>changes ownership</a:t>
            </a:r>
            <a:r>
              <a:rPr lang="en-US" dirty="0">
                <a:latin typeface="MinionPro-Regular"/>
              </a:rPr>
              <a:t>, or a node is added or </a:t>
            </a:r>
            <a:r>
              <a:rPr lang="en-US" dirty="0" smtClean="0">
                <a:latin typeface="MinionPro-Regular"/>
              </a:rPr>
              <a:t>removed</a:t>
            </a:r>
            <a:endParaRPr lang="en-US" dirty="0">
              <a:latin typeface="MinionPro-Regular"/>
            </a:endParaRPr>
          </a:p>
          <a:p>
            <a:pPr marL="285750" indent="-285750">
              <a:buFont typeface="Wingdings" panose="05000000000000000000" pitchFamily="2" charset="2"/>
              <a:buChar char="§"/>
            </a:pPr>
            <a:endParaRPr lang="en-US" dirty="0" smtClean="0">
              <a:latin typeface="MinionPro-Regular"/>
            </a:endParaRPr>
          </a:p>
          <a:p>
            <a:pPr marL="285750" indent="-285750">
              <a:buFont typeface="Wingdings" panose="05000000000000000000" pitchFamily="2" charset="2"/>
              <a:buChar char="§"/>
            </a:pPr>
            <a:endParaRPr lang="en-US" dirty="0" smtClean="0">
              <a:latin typeface="MinionPro-Regular"/>
            </a:endParaRPr>
          </a:p>
        </p:txBody>
      </p:sp>
      <p:pic>
        <p:nvPicPr>
          <p:cNvPr id="3" name="Picture 2"/>
          <p:cNvPicPr>
            <a:picLocks noChangeAspect="1"/>
          </p:cNvPicPr>
          <p:nvPr/>
        </p:nvPicPr>
        <p:blipFill>
          <a:blip r:embed="rId2"/>
          <a:stretch>
            <a:fillRect/>
          </a:stretch>
        </p:blipFill>
        <p:spPr>
          <a:xfrm>
            <a:off x="7245678" y="1296720"/>
            <a:ext cx="4572000" cy="2033910"/>
          </a:xfrm>
          <a:prstGeom prst="rect">
            <a:avLst/>
          </a:prstGeom>
        </p:spPr>
      </p:pic>
      <p:pic>
        <p:nvPicPr>
          <p:cNvPr id="5" name="Picture 4"/>
          <p:cNvPicPr>
            <a:picLocks noChangeAspect="1"/>
          </p:cNvPicPr>
          <p:nvPr/>
        </p:nvPicPr>
        <p:blipFill>
          <a:blip r:embed="rId3"/>
          <a:stretch>
            <a:fillRect/>
          </a:stretch>
        </p:blipFill>
        <p:spPr>
          <a:xfrm>
            <a:off x="7286367" y="3607401"/>
            <a:ext cx="4572000" cy="1997753"/>
          </a:xfrm>
          <a:prstGeom prst="rect">
            <a:avLst/>
          </a:prstGeom>
        </p:spPr>
      </p:pic>
    </p:spTree>
    <p:extLst>
      <p:ext uri="{BB962C8B-B14F-4D97-AF65-F5344CB8AC3E}">
        <p14:creationId xmlns:p14="http://schemas.microsoft.com/office/powerpoint/2010/main" val="12693160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49" y="365126"/>
            <a:ext cx="11003177" cy="1325563"/>
          </a:xfrm>
        </p:spPr>
        <p:txBody>
          <a:bodyPr>
            <a:normAutofit/>
          </a:bodyPr>
          <a:lstStyle/>
          <a:p>
            <a:r>
              <a:rPr lang="en-US" sz="3600" dirty="0" smtClean="0">
                <a:solidFill>
                  <a:srgbClr val="FF9B33"/>
                </a:solidFill>
                <a:latin typeface="Arial" panose="020B0604020202020204" pitchFamily="34" charset="0"/>
              </a:rPr>
              <a:t>Transaction</a:t>
            </a:r>
            <a:endParaRPr lang="en-US" dirty="0"/>
          </a:p>
        </p:txBody>
      </p:sp>
      <p:sp>
        <p:nvSpPr>
          <p:cNvPr id="5" name="Rectangle 4"/>
          <p:cNvSpPr/>
          <p:nvPr/>
        </p:nvSpPr>
        <p:spPr>
          <a:xfrm>
            <a:off x="361417" y="1451297"/>
            <a:ext cx="11204507" cy="646331"/>
          </a:xfrm>
          <a:prstGeom prst="rect">
            <a:avLst/>
          </a:prstGeom>
        </p:spPr>
        <p:txBody>
          <a:bodyPr wrap="square">
            <a:spAutoFit/>
          </a:bodyPr>
          <a:lstStyle/>
          <a:p>
            <a:r>
              <a:rPr lang="en-US" dirty="0">
                <a:latin typeface="MinionPro-Regular"/>
              </a:rPr>
              <a:t>A transaction is a way for an application to group several reads and </a:t>
            </a:r>
            <a:r>
              <a:rPr lang="en-US" dirty="0" smtClean="0">
                <a:latin typeface="MinionPro-Regular"/>
              </a:rPr>
              <a:t>writes together </a:t>
            </a:r>
            <a:r>
              <a:rPr lang="en-US" dirty="0">
                <a:latin typeface="MinionPro-Regular"/>
              </a:rPr>
              <a:t>into a logical </a:t>
            </a:r>
            <a:r>
              <a:rPr lang="en-US" dirty="0" smtClean="0">
                <a:latin typeface="MinionPro-Regular"/>
              </a:rPr>
              <a:t>unit. Either </a:t>
            </a:r>
            <a:r>
              <a:rPr lang="en-US" dirty="0">
                <a:latin typeface="MinionPro-Regular"/>
              </a:rPr>
              <a:t>the entire transaction succeeds (commit) or it </a:t>
            </a:r>
            <a:r>
              <a:rPr lang="en-US" dirty="0" smtClean="0">
                <a:latin typeface="MinionPro-Regular"/>
              </a:rPr>
              <a:t>fails (abort</a:t>
            </a:r>
            <a:r>
              <a:rPr lang="en-US" dirty="0">
                <a:latin typeface="MinionPro-Regular"/>
              </a:rPr>
              <a:t>, rollback). If it fails, the application can safely </a:t>
            </a:r>
            <a:r>
              <a:rPr lang="en-US" dirty="0" smtClean="0">
                <a:latin typeface="MinionPro-Regular"/>
              </a:rPr>
              <a:t>retry.</a:t>
            </a:r>
          </a:p>
        </p:txBody>
      </p:sp>
      <p:sp>
        <p:nvSpPr>
          <p:cNvPr id="6" name="Rectangle 5"/>
          <p:cNvSpPr/>
          <p:nvPr/>
        </p:nvSpPr>
        <p:spPr>
          <a:xfrm>
            <a:off x="361417" y="2402766"/>
            <a:ext cx="5248551" cy="2308324"/>
          </a:xfrm>
          <a:prstGeom prst="rect">
            <a:avLst/>
          </a:prstGeom>
        </p:spPr>
        <p:txBody>
          <a:bodyPr wrap="square">
            <a:spAutoFit/>
          </a:bodyPr>
          <a:lstStyle/>
          <a:p>
            <a:r>
              <a:rPr lang="en-US" b="1" i="1" dirty="0" smtClean="0">
                <a:latin typeface="MinionPro-Regular"/>
              </a:rPr>
              <a:t>A</a:t>
            </a:r>
            <a:r>
              <a:rPr lang="en-US" i="1" dirty="0" smtClean="0">
                <a:latin typeface="MinionPro-Regular"/>
              </a:rPr>
              <a:t>CID</a:t>
            </a:r>
            <a:r>
              <a:rPr lang="en-US" b="1" i="1" dirty="0" smtClean="0">
                <a:latin typeface="MinionPro-Regular"/>
              </a:rPr>
              <a:t> (Atomicity)</a:t>
            </a:r>
          </a:p>
          <a:p>
            <a:r>
              <a:rPr lang="en-US" dirty="0">
                <a:latin typeface="MinionPro-Regular"/>
              </a:rPr>
              <a:t>if a transaction was aborted, </a:t>
            </a:r>
            <a:r>
              <a:rPr lang="en-US" dirty="0" smtClean="0">
                <a:latin typeface="MinionPro-Regular"/>
              </a:rPr>
              <a:t>the application </a:t>
            </a:r>
            <a:r>
              <a:rPr lang="en-US" dirty="0">
                <a:latin typeface="MinionPro-Regular"/>
              </a:rPr>
              <a:t>can be sure that it didn’t change anything, so it can safely be retried</a:t>
            </a:r>
            <a:r>
              <a:rPr lang="en-US" dirty="0" smtClean="0">
                <a:latin typeface="MinionPro-Regular"/>
              </a:rPr>
              <a:t>..</a:t>
            </a:r>
          </a:p>
          <a:p>
            <a:endParaRPr lang="en-US" dirty="0">
              <a:latin typeface="MinionPro-Regular"/>
            </a:endParaRPr>
          </a:p>
          <a:p>
            <a:r>
              <a:rPr lang="en-US" i="1" dirty="0" smtClean="0">
                <a:latin typeface="MinionPro-Regular"/>
              </a:rPr>
              <a:t>A</a:t>
            </a:r>
            <a:r>
              <a:rPr lang="en-US" b="1" i="1" dirty="0" smtClean="0">
                <a:latin typeface="MinionPro-Regular"/>
              </a:rPr>
              <a:t>C</a:t>
            </a:r>
            <a:r>
              <a:rPr lang="en-US" i="1" dirty="0" smtClean="0">
                <a:latin typeface="MinionPro-Regular"/>
              </a:rPr>
              <a:t>ID</a:t>
            </a:r>
            <a:r>
              <a:rPr lang="en-US" b="1" i="1" dirty="0" smtClean="0">
                <a:latin typeface="MinionPro-Regular"/>
              </a:rPr>
              <a:t> (Consistency)</a:t>
            </a:r>
          </a:p>
          <a:p>
            <a:r>
              <a:rPr lang="en-US" dirty="0">
                <a:latin typeface="MinionPro-Regular"/>
              </a:rPr>
              <a:t>you have certain statements about your </a:t>
            </a:r>
            <a:r>
              <a:rPr lang="en-US" dirty="0" smtClean="0">
                <a:latin typeface="MinionPro-Regular"/>
              </a:rPr>
              <a:t>data (invariants</a:t>
            </a:r>
            <a:r>
              <a:rPr lang="en-US" dirty="0">
                <a:latin typeface="MinionPro-Regular"/>
              </a:rPr>
              <a:t>) that must always be </a:t>
            </a:r>
            <a:r>
              <a:rPr lang="en-US" dirty="0" smtClean="0">
                <a:latin typeface="MinionPro-Regular"/>
              </a:rPr>
              <a:t>true.</a:t>
            </a:r>
          </a:p>
        </p:txBody>
      </p:sp>
      <p:sp>
        <p:nvSpPr>
          <p:cNvPr id="7" name="Rectangle 6"/>
          <p:cNvSpPr/>
          <p:nvPr/>
        </p:nvSpPr>
        <p:spPr>
          <a:xfrm>
            <a:off x="6130237" y="2402766"/>
            <a:ext cx="5469924" cy="2862322"/>
          </a:xfrm>
          <a:prstGeom prst="rect">
            <a:avLst/>
          </a:prstGeom>
        </p:spPr>
        <p:txBody>
          <a:bodyPr wrap="square">
            <a:spAutoFit/>
          </a:bodyPr>
          <a:lstStyle/>
          <a:p>
            <a:r>
              <a:rPr lang="en-US" i="1" dirty="0">
                <a:latin typeface="MinionPro-Regular"/>
              </a:rPr>
              <a:t>AC</a:t>
            </a:r>
            <a:r>
              <a:rPr lang="en-US" b="1" i="1" dirty="0">
                <a:latin typeface="MinionPro-Regular"/>
              </a:rPr>
              <a:t>I</a:t>
            </a:r>
            <a:r>
              <a:rPr lang="en-US" i="1" dirty="0">
                <a:latin typeface="MinionPro-Regular"/>
              </a:rPr>
              <a:t>D</a:t>
            </a:r>
            <a:r>
              <a:rPr lang="en-US" b="1" i="1" dirty="0">
                <a:latin typeface="MinionPro-Regular"/>
              </a:rPr>
              <a:t> </a:t>
            </a:r>
            <a:r>
              <a:rPr lang="en-US" b="1" i="1" dirty="0" smtClean="0">
                <a:latin typeface="MinionPro-Regular"/>
              </a:rPr>
              <a:t>(</a:t>
            </a:r>
            <a:r>
              <a:rPr lang="en-US" b="1" i="1" dirty="0">
                <a:latin typeface="MinionPro-Regular"/>
              </a:rPr>
              <a:t>Isolation</a:t>
            </a:r>
            <a:r>
              <a:rPr lang="en-US" b="1" i="1" dirty="0" smtClean="0">
                <a:latin typeface="MinionPro-Regular"/>
              </a:rPr>
              <a:t>)</a:t>
            </a:r>
            <a:endParaRPr lang="en-US" b="1" i="1" dirty="0">
              <a:latin typeface="MinionPro-Regular"/>
            </a:endParaRPr>
          </a:p>
          <a:p>
            <a:r>
              <a:rPr lang="en-US" dirty="0">
                <a:latin typeface="MinionPro-Regular"/>
              </a:rPr>
              <a:t>concurrently executing transactions are isolated from each other: they cannot step on each other’s toes.</a:t>
            </a:r>
          </a:p>
          <a:p>
            <a:endParaRPr lang="en-US" dirty="0">
              <a:latin typeface="MinionPro-Regular"/>
            </a:endParaRPr>
          </a:p>
          <a:p>
            <a:r>
              <a:rPr lang="en-US" i="1" dirty="0">
                <a:latin typeface="MinionPro-Regular"/>
              </a:rPr>
              <a:t>AC</a:t>
            </a:r>
            <a:r>
              <a:rPr lang="en-US" dirty="0">
                <a:latin typeface="MinionPro-Regular"/>
              </a:rPr>
              <a:t>I</a:t>
            </a:r>
            <a:r>
              <a:rPr lang="en-US" b="1" i="1" dirty="0">
                <a:latin typeface="MinionPro-Regular"/>
              </a:rPr>
              <a:t>D </a:t>
            </a:r>
            <a:r>
              <a:rPr lang="en-US" b="1" i="1" dirty="0" smtClean="0">
                <a:latin typeface="MinionPro-Regular"/>
              </a:rPr>
              <a:t>(</a:t>
            </a:r>
            <a:r>
              <a:rPr lang="en-US" b="1" i="1" dirty="0">
                <a:latin typeface="MinionPro-Regular"/>
              </a:rPr>
              <a:t>Durability</a:t>
            </a:r>
            <a:r>
              <a:rPr lang="en-US" b="1" i="1" dirty="0" smtClean="0">
                <a:latin typeface="MinionPro-Regular"/>
              </a:rPr>
              <a:t>)</a:t>
            </a:r>
            <a:endParaRPr lang="en-US" b="1" i="1" dirty="0">
              <a:latin typeface="MinionPro-Regular"/>
            </a:endParaRPr>
          </a:p>
          <a:p>
            <a:r>
              <a:rPr lang="en-US" dirty="0">
                <a:latin typeface="MinionPro-Regular"/>
              </a:rPr>
              <a:t>Durability is the promise that once a transaction has committed successfully, any data it has written will not be forgotten, even if there is a hardware fault or the database crashes</a:t>
            </a:r>
          </a:p>
        </p:txBody>
      </p:sp>
    </p:spTree>
    <p:extLst>
      <p:ext uri="{BB962C8B-B14F-4D97-AF65-F5344CB8AC3E}">
        <p14:creationId xmlns:p14="http://schemas.microsoft.com/office/powerpoint/2010/main" val="15899490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49" y="365126"/>
            <a:ext cx="11003177" cy="1325563"/>
          </a:xfrm>
        </p:spPr>
        <p:txBody>
          <a:bodyPr>
            <a:normAutofit/>
          </a:bodyPr>
          <a:lstStyle/>
          <a:p>
            <a:r>
              <a:rPr lang="en-US" sz="3600" dirty="0">
                <a:solidFill>
                  <a:srgbClr val="FF9B33"/>
                </a:solidFill>
                <a:latin typeface="Arial" panose="020B0604020202020204" pitchFamily="34" charset="0"/>
              </a:rPr>
              <a:t>Single-Object and Multi-Object Operations</a:t>
            </a:r>
            <a:endParaRPr lang="en-US" dirty="0"/>
          </a:p>
        </p:txBody>
      </p:sp>
      <p:sp>
        <p:nvSpPr>
          <p:cNvPr id="6" name="Rectangle 5"/>
          <p:cNvSpPr/>
          <p:nvPr/>
        </p:nvSpPr>
        <p:spPr>
          <a:xfrm>
            <a:off x="463892" y="1529555"/>
            <a:ext cx="5286119" cy="3139321"/>
          </a:xfrm>
          <a:prstGeom prst="rect">
            <a:avLst/>
          </a:prstGeom>
        </p:spPr>
        <p:txBody>
          <a:bodyPr wrap="square">
            <a:spAutoFit/>
          </a:bodyPr>
          <a:lstStyle/>
          <a:p>
            <a:r>
              <a:rPr lang="en-US" b="1" dirty="0" smtClean="0">
                <a:latin typeface="MinionPro-Regular"/>
              </a:rPr>
              <a:t>Single-Object Operations</a:t>
            </a:r>
          </a:p>
          <a:p>
            <a:endParaRPr lang="en-US" dirty="0">
              <a:latin typeface="MinionPro-Regular"/>
            </a:endParaRPr>
          </a:p>
          <a:p>
            <a:r>
              <a:rPr lang="en-US" dirty="0" smtClean="0">
                <a:latin typeface="MinionPro-Regular"/>
              </a:rPr>
              <a:t>Storage </a:t>
            </a:r>
            <a:r>
              <a:rPr lang="en-US" dirty="0">
                <a:latin typeface="MinionPro-Regular"/>
              </a:rPr>
              <a:t>engines almost </a:t>
            </a:r>
            <a:r>
              <a:rPr lang="en-US" dirty="0" smtClean="0">
                <a:latin typeface="MinionPro-Regular"/>
              </a:rPr>
              <a:t>universally aim </a:t>
            </a:r>
            <a:r>
              <a:rPr lang="en-US" dirty="0">
                <a:latin typeface="MinionPro-Regular"/>
              </a:rPr>
              <a:t>to provide atomicity and isolation on the level of a single object (such as a </a:t>
            </a:r>
            <a:r>
              <a:rPr lang="en-US" dirty="0" smtClean="0">
                <a:latin typeface="MinionPro-Regular"/>
              </a:rPr>
              <a:t>key-value pair</a:t>
            </a:r>
            <a:r>
              <a:rPr lang="en-US" dirty="0">
                <a:latin typeface="MinionPro-Regular"/>
              </a:rPr>
              <a:t>) on one </a:t>
            </a:r>
            <a:r>
              <a:rPr lang="en-US" dirty="0" smtClean="0">
                <a:latin typeface="MinionPro-Regular"/>
              </a:rPr>
              <a:t>node.</a:t>
            </a:r>
            <a:endParaRPr lang="en-US" dirty="0">
              <a:latin typeface="MinionPro-Regular"/>
            </a:endParaRPr>
          </a:p>
          <a:p>
            <a:endParaRPr lang="en-US" dirty="0" smtClean="0">
              <a:latin typeface="MinionPro-Regular"/>
            </a:endParaRPr>
          </a:p>
          <a:p>
            <a:r>
              <a:rPr lang="en-US" b="1" i="1" dirty="0">
                <a:latin typeface="MinionPro-Regular"/>
              </a:rPr>
              <a:t>A</a:t>
            </a:r>
            <a:r>
              <a:rPr lang="en-US" i="1" dirty="0">
                <a:latin typeface="MinionPro-Regular"/>
              </a:rPr>
              <a:t>CID (Atomicity)</a:t>
            </a:r>
          </a:p>
          <a:p>
            <a:pPr marL="285750" indent="-285750">
              <a:buFont typeface="Wingdings" panose="05000000000000000000" pitchFamily="2" charset="2"/>
              <a:buChar char="§"/>
            </a:pPr>
            <a:r>
              <a:rPr lang="en-US" dirty="0">
                <a:latin typeface="MinionPro-Regular"/>
              </a:rPr>
              <a:t>implemented using a log for crash recovery</a:t>
            </a:r>
          </a:p>
          <a:p>
            <a:endParaRPr lang="en-US" dirty="0">
              <a:latin typeface="MinionPro-Regular"/>
            </a:endParaRPr>
          </a:p>
          <a:p>
            <a:r>
              <a:rPr lang="en-US" i="1" dirty="0" smtClean="0">
                <a:latin typeface="MinionPro-Regular"/>
              </a:rPr>
              <a:t>AC</a:t>
            </a:r>
            <a:r>
              <a:rPr lang="en-US" b="1" i="1" dirty="0" smtClean="0">
                <a:latin typeface="MinionPro-Regular"/>
              </a:rPr>
              <a:t>I</a:t>
            </a:r>
            <a:r>
              <a:rPr lang="en-US" i="1" dirty="0" smtClean="0">
                <a:latin typeface="MinionPro-Regular"/>
              </a:rPr>
              <a:t>D (Isolation)</a:t>
            </a:r>
          </a:p>
          <a:p>
            <a:pPr marL="285750" indent="-285750">
              <a:buFont typeface="Wingdings" panose="05000000000000000000" pitchFamily="2" charset="2"/>
              <a:buChar char="§"/>
            </a:pPr>
            <a:r>
              <a:rPr lang="en-US" dirty="0" smtClean="0">
                <a:latin typeface="MinionPro-Regular"/>
              </a:rPr>
              <a:t>Implemented using </a:t>
            </a:r>
            <a:r>
              <a:rPr lang="en-US" dirty="0">
                <a:latin typeface="MinionPro-Regular"/>
              </a:rPr>
              <a:t>a lock on each object.</a:t>
            </a:r>
            <a:endParaRPr lang="en-US" dirty="0" smtClean="0">
              <a:latin typeface="MinionPro-Regular"/>
            </a:endParaRPr>
          </a:p>
        </p:txBody>
      </p:sp>
      <p:sp>
        <p:nvSpPr>
          <p:cNvPr id="7" name="Rectangle 6"/>
          <p:cNvSpPr/>
          <p:nvPr/>
        </p:nvSpPr>
        <p:spPr>
          <a:xfrm>
            <a:off x="6345707" y="1529554"/>
            <a:ext cx="5286119" cy="4801314"/>
          </a:xfrm>
          <a:prstGeom prst="rect">
            <a:avLst/>
          </a:prstGeom>
        </p:spPr>
        <p:txBody>
          <a:bodyPr wrap="square">
            <a:spAutoFit/>
          </a:bodyPr>
          <a:lstStyle/>
          <a:p>
            <a:r>
              <a:rPr lang="en-US" b="1" dirty="0" smtClean="0">
                <a:latin typeface="MinionPro-Regular"/>
              </a:rPr>
              <a:t>Multi-Object Operations</a:t>
            </a:r>
          </a:p>
          <a:p>
            <a:endParaRPr lang="en-US" dirty="0">
              <a:latin typeface="MinionPro-Regular"/>
            </a:endParaRPr>
          </a:p>
          <a:p>
            <a:pPr marL="285750" indent="-285750">
              <a:buFont typeface="Wingdings" panose="05000000000000000000" pitchFamily="2" charset="2"/>
              <a:buChar char="§"/>
            </a:pPr>
            <a:r>
              <a:rPr lang="en-US" dirty="0">
                <a:latin typeface="MinionPro-Regular"/>
              </a:rPr>
              <a:t>In a relational data model, a row in one table often has a foreign key reference </a:t>
            </a:r>
            <a:r>
              <a:rPr lang="en-US" dirty="0" smtClean="0">
                <a:latin typeface="MinionPro-Regular"/>
              </a:rPr>
              <a:t>to a </a:t>
            </a:r>
            <a:r>
              <a:rPr lang="en-US" dirty="0">
                <a:latin typeface="MinionPro-Regular"/>
              </a:rPr>
              <a:t>row in another </a:t>
            </a:r>
            <a:r>
              <a:rPr lang="en-US" dirty="0" smtClean="0">
                <a:latin typeface="MinionPro-Regular"/>
              </a:rPr>
              <a:t>table.</a:t>
            </a:r>
          </a:p>
          <a:p>
            <a:pPr marL="285750" indent="-285750">
              <a:buFont typeface="Wingdings" panose="05000000000000000000" pitchFamily="2" charset="2"/>
              <a:buChar char="§"/>
            </a:pPr>
            <a:r>
              <a:rPr lang="en-US" dirty="0" smtClean="0">
                <a:latin typeface="MinionPro-Regular"/>
              </a:rPr>
              <a:t>In databases with secondary indexes, the indexes also need to be updated every time you change a value</a:t>
            </a:r>
          </a:p>
          <a:p>
            <a:endParaRPr lang="en-US" dirty="0" smtClean="0">
              <a:latin typeface="MinionPro-Regular"/>
            </a:endParaRPr>
          </a:p>
          <a:p>
            <a:r>
              <a:rPr lang="en-US" dirty="0" smtClean="0">
                <a:latin typeface="MinionPro-Regular"/>
              </a:rPr>
              <a:t>Retrying </a:t>
            </a:r>
            <a:r>
              <a:rPr lang="en-US" dirty="0">
                <a:latin typeface="MinionPro-Regular"/>
              </a:rPr>
              <a:t>an aborted transaction is </a:t>
            </a:r>
            <a:r>
              <a:rPr lang="en-US" dirty="0" smtClean="0">
                <a:latin typeface="MinionPro-Regular"/>
              </a:rPr>
              <a:t>a simple </a:t>
            </a:r>
            <a:r>
              <a:rPr lang="en-US" dirty="0">
                <a:latin typeface="MinionPro-Regular"/>
              </a:rPr>
              <a:t>and effective error </a:t>
            </a:r>
            <a:r>
              <a:rPr lang="en-US" dirty="0" smtClean="0">
                <a:latin typeface="MinionPro-Regular"/>
              </a:rPr>
              <a:t>handling mechanism</a:t>
            </a:r>
            <a:r>
              <a:rPr lang="en-US" dirty="0">
                <a:latin typeface="MinionPro-Regular"/>
              </a:rPr>
              <a:t>, it isn’t perfect</a:t>
            </a:r>
            <a:r>
              <a:rPr lang="en-US" dirty="0" smtClean="0">
                <a:latin typeface="MinionPro-Regular"/>
              </a:rPr>
              <a:t>:</a:t>
            </a:r>
          </a:p>
          <a:p>
            <a:pPr marL="285750" indent="-285750">
              <a:buFont typeface="Wingdings" panose="05000000000000000000" pitchFamily="2" charset="2"/>
              <a:buChar char="§"/>
            </a:pPr>
            <a:r>
              <a:rPr lang="en-US" dirty="0" smtClean="0">
                <a:latin typeface="MinionPro-Regular"/>
              </a:rPr>
              <a:t>Transaction perform twice if no de-duplication</a:t>
            </a:r>
          </a:p>
          <a:p>
            <a:pPr marL="285750" indent="-285750">
              <a:buFont typeface="Wingdings" panose="05000000000000000000" pitchFamily="2" charset="2"/>
              <a:buChar char="§"/>
            </a:pPr>
            <a:r>
              <a:rPr lang="en-US" dirty="0" smtClean="0">
                <a:latin typeface="MinionPro-Regular"/>
              </a:rPr>
              <a:t>Make problem worse if overload</a:t>
            </a:r>
          </a:p>
          <a:p>
            <a:pPr marL="285750" indent="-285750">
              <a:buFont typeface="Wingdings" panose="05000000000000000000" pitchFamily="2" charset="2"/>
              <a:buChar char="§"/>
            </a:pPr>
            <a:r>
              <a:rPr lang="en-US" dirty="0" smtClean="0">
                <a:latin typeface="MinionPro-Regular"/>
              </a:rPr>
              <a:t>Pointless if permanent error</a:t>
            </a:r>
          </a:p>
          <a:p>
            <a:pPr marL="285750" indent="-285750">
              <a:buFont typeface="Wingdings" panose="05000000000000000000" pitchFamily="2" charset="2"/>
              <a:buChar char="§"/>
            </a:pPr>
            <a:r>
              <a:rPr lang="en-US" dirty="0" smtClean="0">
                <a:latin typeface="MinionPro-Regular"/>
              </a:rPr>
              <a:t>Side </a:t>
            </a:r>
            <a:r>
              <a:rPr lang="en-US" dirty="0">
                <a:latin typeface="MinionPro-Regular"/>
              </a:rPr>
              <a:t>effects outside of the </a:t>
            </a:r>
            <a:r>
              <a:rPr lang="en-US" dirty="0" smtClean="0">
                <a:latin typeface="MinionPro-Regular"/>
              </a:rPr>
              <a:t>database happen multiple times</a:t>
            </a:r>
          </a:p>
          <a:p>
            <a:pPr marL="742950" lvl="1" indent="-285750">
              <a:buFont typeface="Wingdings" panose="05000000000000000000" pitchFamily="2" charset="2"/>
              <a:buChar char="§"/>
            </a:pPr>
            <a:endParaRPr lang="en-US" dirty="0" smtClean="0">
              <a:latin typeface="MinionPro-Regular"/>
            </a:endParaRPr>
          </a:p>
        </p:txBody>
      </p:sp>
    </p:spTree>
    <p:extLst>
      <p:ext uri="{BB962C8B-B14F-4D97-AF65-F5344CB8AC3E}">
        <p14:creationId xmlns:p14="http://schemas.microsoft.com/office/powerpoint/2010/main" val="30507661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49" y="365126"/>
            <a:ext cx="11003177" cy="1325563"/>
          </a:xfrm>
        </p:spPr>
        <p:txBody>
          <a:bodyPr>
            <a:normAutofit/>
          </a:bodyPr>
          <a:lstStyle/>
          <a:p>
            <a:r>
              <a:rPr lang="en-US" sz="3600" dirty="0">
                <a:solidFill>
                  <a:srgbClr val="FF9B33"/>
                </a:solidFill>
                <a:latin typeface="Arial" panose="020B0604020202020204" pitchFamily="34" charset="0"/>
              </a:rPr>
              <a:t>Weak Isolation Levels (Read Committed)</a:t>
            </a:r>
            <a:endParaRPr lang="en-US" dirty="0"/>
          </a:p>
        </p:txBody>
      </p:sp>
      <p:sp>
        <p:nvSpPr>
          <p:cNvPr id="5" name="Rectangle 4"/>
          <p:cNvSpPr/>
          <p:nvPr/>
        </p:nvSpPr>
        <p:spPr>
          <a:xfrm>
            <a:off x="628649" y="1504841"/>
            <a:ext cx="5187265" cy="4524315"/>
          </a:xfrm>
          <a:prstGeom prst="rect">
            <a:avLst/>
          </a:prstGeom>
        </p:spPr>
        <p:txBody>
          <a:bodyPr wrap="square">
            <a:spAutoFit/>
          </a:bodyPr>
          <a:lstStyle/>
          <a:p>
            <a:r>
              <a:rPr lang="en-US" dirty="0" smtClean="0">
                <a:latin typeface="MinionPro-Regular"/>
              </a:rPr>
              <a:t>Isolation </a:t>
            </a:r>
            <a:r>
              <a:rPr lang="en-US" dirty="0">
                <a:latin typeface="MinionPro-Regular"/>
              </a:rPr>
              <a:t>is </a:t>
            </a:r>
            <a:r>
              <a:rPr lang="en-US" dirty="0" smtClean="0">
                <a:latin typeface="MinionPro-Regular"/>
              </a:rPr>
              <a:t>complex and usually come at performance cost</a:t>
            </a:r>
            <a:endParaRPr lang="en-US" dirty="0">
              <a:latin typeface="MinionPro-Regular"/>
            </a:endParaRPr>
          </a:p>
          <a:p>
            <a:endParaRPr lang="en-US" b="1" i="1" dirty="0" smtClean="0">
              <a:latin typeface="MinionPro-Regular"/>
            </a:endParaRPr>
          </a:p>
          <a:p>
            <a:r>
              <a:rPr lang="en-US" b="1" i="1" dirty="0" smtClean="0">
                <a:latin typeface="MinionPro-Regular"/>
              </a:rPr>
              <a:t>Read Committed</a:t>
            </a:r>
          </a:p>
          <a:p>
            <a:pPr marL="342900" indent="-342900">
              <a:buAutoNum type="arabicParenR"/>
            </a:pPr>
            <a:r>
              <a:rPr lang="en-US" i="1" dirty="0" smtClean="0">
                <a:latin typeface="MinionPro-Regular"/>
              </a:rPr>
              <a:t>No </a:t>
            </a:r>
            <a:r>
              <a:rPr lang="en-US" i="1" dirty="0">
                <a:latin typeface="MinionPro-Regular"/>
              </a:rPr>
              <a:t>dirty </a:t>
            </a:r>
            <a:r>
              <a:rPr lang="en-US" i="1" dirty="0" smtClean="0">
                <a:latin typeface="MinionPro-Regular"/>
              </a:rPr>
              <a:t>reads</a:t>
            </a:r>
          </a:p>
          <a:p>
            <a:pPr marL="285750" indent="-285750">
              <a:buFont typeface="Wingdings" panose="05000000000000000000" pitchFamily="2" charset="2"/>
              <a:buChar char="§"/>
            </a:pPr>
            <a:r>
              <a:rPr lang="en-US" dirty="0">
                <a:latin typeface="MinionPro-Regular"/>
              </a:rPr>
              <a:t>When reading from the database, you will only see data that has been </a:t>
            </a:r>
            <a:r>
              <a:rPr lang="en-US" dirty="0" smtClean="0">
                <a:latin typeface="MinionPro-Regular"/>
              </a:rPr>
              <a:t>committed;</a:t>
            </a:r>
          </a:p>
          <a:p>
            <a:pPr marL="285750" indent="-285750">
              <a:buFont typeface="Wingdings" panose="05000000000000000000" pitchFamily="2" charset="2"/>
              <a:buChar char="§"/>
            </a:pPr>
            <a:r>
              <a:rPr lang="en-US" dirty="0">
                <a:latin typeface="MinionPro-Regular"/>
              </a:rPr>
              <a:t>Remembers both the old committed and the new value, return depending on status of transaction.</a:t>
            </a:r>
          </a:p>
          <a:p>
            <a:pPr marL="285750" indent="-285750">
              <a:buFont typeface="Wingdings" panose="05000000000000000000" pitchFamily="2" charset="2"/>
              <a:buChar char="§"/>
            </a:pPr>
            <a:endParaRPr lang="en-US" dirty="0" smtClean="0">
              <a:latin typeface="MinionPro-Regular"/>
            </a:endParaRPr>
          </a:p>
          <a:p>
            <a:r>
              <a:rPr lang="en-US" i="1" dirty="0" smtClean="0">
                <a:latin typeface="MinionPro-Regular"/>
              </a:rPr>
              <a:t>2)  No dirty writes</a:t>
            </a:r>
          </a:p>
          <a:p>
            <a:pPr marL="285750" indent="-285750">
              <a:buFont typeface="Wingdings" panose="05000000000000000000" pitchFamily="2" charset="2"/>
              <a:buChar char="§"/>
            </a:pPr>
            <a:r>
              <a:rPr lang="en-US" dirty="0" smtClean="0">
                <a:latin typeface="MinionPro-Regular"/>
              </a:rPr>
              <a:t>Only overwrite </a:t>
            </a:r>
            <a:r>
              <a:rPr lang="en-US" dirty="0">
                <a:latin typeface="MinionPro-Regular"/>
              </a:rPr>
              <a:t>data that has been </a:t>
            </a:r>
            <a:r>
              <a:rPr lang="en-US" dirty="0" smtClean="0">
                <a:latin typeface="MinionPro-Regular"/>
              </a:rPr>
              <a:t>committed;</a:t>
            </a:r>
          </a:p>
          <a:p>
            <a:pPr marL="285750" indent="-285750">
              <a:buFont typeface="Wingdings" panose="05000000000000000000" pitchFamily="2" charset="2"/>
              <a:buChar char="§"/>
            </a:pPr>
            <a:r>
              <a:rPr lang="en-US" dirty="0" smtClean="0">
                <a:latin typeface="MinionPro-Regular"/>
              </a:rPr>
              <a:t>Prevent </a:t>
            </a:r>
            <a:r>
              <a:rPr lang="en-US" dirty="0">
                <a:latin typeface="MinionPro-Regular"/>
              </a:rPr>
              <a:t>dirty writes by using row-level locks: </a:t>
            </a:r>
            <a:r>
              <a:rPr lang="en-US" dirty="0" smtClean="0">
                <a:latin typeface="MinionPro-Regular"/>
              </a:rPr>
              <a:t>acquire </a:t>
            </a:r>
            <a:r>
              <a:rPr lang="en-US" dirty="0">
                <a:latin typeface="MinionPro-Regular"/>
              </a:rPr>
              <a:t>a lock on </a:t>
            </a:r>
            <a:r>
              <a:rPr lang="en-US" dirty="0" smtClean="0">
                <a:latin typeface="MinionPro-Regular"/>
              </a:rPr>
              <a:t>row/document and hold it until transaction committed or </a:t>
            </a:r>
            <a:r>
              <a:rPr lang="en-US" dirty="0">
                <a:latin typeface="MinionPro-Regular"/>
              </a:rPr>
              <a:t>aborted</a:t>
            </a:r>
            <a:r>
              <a:rPr lang="en-US" dirty="0" smtClean="0">
                <a:latin typeface="MinionPro-Regular"/>
              </a:rPr>
              <a:t>.</a:t>
            </a:r>
          </a:p>
        </p:txBody>
      </p:sp>
      <p:pic>
        <p:nvPicPr>
          <p:cNvPr id="6" name="Picture 5"/>
          <p:cNvPicPr>
            <a:picLocks noChangeAspect="1"/>
          </p:cNvPicPr>
          <p:nvPr/>
        </p:nvPicPr>
        <p:blipFill>
          <a:blip r:embed="rId2"/>
          <a:stretch>
            <a:fillRect/>
          </a:stretch>
        </p:blipFill>
        <p:spPr>
          <a:xfrm>
            <a:off x="6803682" y="3707285"/>
            <a:ext cx="4572000" cy="2167156"/>
          </a:xfrm>
          <a:prstGeom prst="rect">
            <a:avLst/>
          </a:prstGeom>
        </p:spPr>
      </p:pic>
      <p:pic>
        <p:nvPicPr>
          <p:cNvPr id="7" name="Picture 6"/>
          <p:cNvPicPr>
            <a:picLocks noChangeAspect="1"/>
          </p:cNvPicPr>
          <p:nvPr/>
        </p:nvPicPr>
        <p:blipFill>
          <a:blip r:embed="rId3"/>
          <a:stretch>
            <a:fillRect/>
          </a:stretch>
        </p:blipFill>
        <p:spPr>
          <a:xfrm>
            <a:off x="6250458" y="1990873"/>
            <a:ext cx="5486400" cy="1600200"/>
          </a:xfrm>
          <a:prstGeom prst="rect">
            <a:avLst/>
          </a:prstGeom>
        </p:spPr>
      </p:pic>
    </p:spTree>
    <p:extLst>
      <p:ext uri="{BB962C8B-B14F-4D97-AF65-F5344CB8AC3E}">
        <p14:creationId xmlns:p14="http://schemas.microsoft.com/office/powerpoint/2010/main" val="7356076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49" y="365126"/>
            <a:ext cx="11003177" cy="1325563"/>
          </a:xfrm>
        </p:spPr>
        <p:txBody>
          <a:bodyPr>
            <a:normAutofit/>
          </a:bodyPr>
          <a:lstStyle/>
          <a:p>
            <a:r>
              <a:rPr lang="en-US" sz="3600" dirty="0">
                <a:solidFill>
                  <a:srgbClr val="FF9B33"/>
                </a:solidFill>
                <a:latin typeface="Arial" panose="020B0604020202020204" pitchFamily="34" charset="0"/>
              </a:rPr>
              <a:t>Snapshot Isolation and Repeatable Read</a:t>
            </a:r>
            <a:endParaRPr lang="en-US" dirty="0"/>
          </a:p>
        </p:txBody>
      </p:sp>
      <p:sp>
        <p:nvSpPr>
          <p:cNvPr id="5" name="Rectangle 4"/>
          <p:cNvSpPr/>
          <p:nvPr/>
        </p:nvSpPr>
        <p:spPr>
          <a:xfrm>
            <a:off x="472130" y="1330521"/>
            <a:ext cx="6151092" cy="5386090"/>
          </a:xfrm>
          <a:prstGeom prst="rect">
            <a:avLst/>
          </a:prstGeom>
        </p:spPr>
        <p:txBody>
          <a:bodyPr wrap="square">
            <a:spAutoFit/>
          </a:bodyPr>
          <a:lstStyle/>
          <a:p>
            <a:r>
              <a:rPr lang="en-US" sz="1600" dirty="0" smtClean="0">
                <a:latin typeface="MinionPro-Regular"/>
              </a:rPr>
              <a:t>Read-committed isolation doesn’t solve all concurrency problems.</a:t>
            </a:r>
            <a:endParaRPr lang="en-US" sz="1600" b="1" i="1" dirty="0" smtClean="0">
              <a:latin typeface="MinionPro-Regular"/>
            </a:endParaRPr>
          </a:p>
          <a:p>
            <a:pPr marL="285750" indent="-285750">
              <a:buFont typeface="Wingdings" panose="05000000000000000000" pitchFamily="2" charset="2"/>
              <a:buChar char="§"/>
            </a:pPr>
            <a:r>
              <a:rPr lang="en-US" sz="1600" dirty="0" smtClean="0">
                <a:latin typeface="MinionPro-Regular"/>
              </a:rPr>
              <a:t>Result </a:t>
            </a:r>
            <a:r>
              <a:rPr lang="en-US" sz="1600" dirty="0">
                <a:latin typeface="MinionPro-Regular"/>
              </a:rPr>
              <a:t>in temporary inconsistency</a:t>
            </a:r>
            <a:r>
              <a:rPr lang="en-US" sz="1600" dirty="0" smtClean="0">
                <a:latin typeface="MinionPro-Regular"/>
              </a:rPr>
              <a:t>;</a:t>
            </a:r>
          </a:p>
          <a:p>
            <a:pPr marL="285750" indent="-285750">
              <a:buFont typeface="Wingdings" panose="05000000000000000000" pitchFamily="2" charset="2"/>
              <a:buChar char="§"/>
            </a:pPr>
            <a:r>
              <a:rPr lang="en-US" sz="1600" dirty="0" smtClean="0">
                <a:latin typeface="MinionPro-Regular"/>
              </a:rPr>
              <a:t>Some </a:t>
            </a:r>
            <a:r>
              <a:rPr lang="en-US" sz="1600" dirty="0">
                <a:latin typeface="MinionPro-Regular"/>
              </a:rPr>
              <a:t>situations cannot tolerate this: </a:t>
            </a:r>
            <a:r>
              <a:rPr lang="en-US" sz="1600" i="1" dirty="0">
                <a:latin typeface="MinionPro-Regular"/>
              </a:rPr>
              <a:t>Backups, Analytic </a:t>
            </a:r>
            <a:r>
              <a:rPr lang="en-US" sz="1600" i="1" dirty="0" smtClean="0">
                <a:latin typeface="MinionPro-Regular"/>
              </a:rPr>
              <a:t>queries, integrity </a:t>
            </a:r>
            <a:r>
              <a:rPr lang="en-US" sz="1600" i="1" dirty="0">
                <a:latin typeface="MinionPro-Regular"/>
              </a:rPr>
              <a:t>checks</a:t>
            </a:r>
            <a:endParaRPr lang="en-US" sz="1600" i="1" dirty="0" smtClean="0">
              <a:latin typeface="MinionPro-Regular"/>
            </a:endParaRPr>
          </a:p>
          <a:p>
            <a:endParaRPr lang="en-US" sz="1600" dirty="0" smtClean="0">
              <a:latin typeface="MinionPro-Regular"/>
            </a:endParaRPr>
          </a:p>
          <a:p>
            <a:r>
              <a:rPr lang="en-US" sz="1600" b="1" i="1" dirty="0" smtClean="0">
                <a:latin typeface="MinionPro-Regular"/>
              </a:rPr>
              <a:t>Snapshot isolation</a:t>
            </a:r>
          </a:p>
          <a:p>
            <a:pPr marL="285750" indent="-285750">
              <a:buFont typeface="Wingdings" panose="05000000000000000000" pitchFamily="2" charset="2"/>
              <a:buChar char="§"/>
            </a:pPr>
            <a:r>
              <a:rPr lang="en-US" sz="1600" dirty="0" smtClean="0">
                <a:latin typeface="MinionPro-Regular"/>
              </a:rPr>
              <a:t>Transaction only sees all the data that was committed;</a:t>
            </a:r>
          </a:p>
          <a:p>
            <a:r>
              <a:rPr lang="en-US" sz="1600" b="1" i="1" dirty="0" smtClean="0">
                <a:latin typeface="MinionPro-Regular"/>
              </a:rPr>
              <a:t>Implementation</a:t>
            </a:r>
          </a:p>
          <a:p>
            <a:pPr marL="285750" indent="-285750">
              <a:buFont typeface="Wingdings" panose="05000000000000000000" pitchFamily="2" charset="2"/>
              <a:buChar char="§"/>
            </a:pPr>
            <a:r>
              <a:rPr lang="en-US" sz="1600" dirty="0" smtClean="0">
                <a:latin typeface="MinionPro-Regular"/>
              </a:rPr>
              <a:t>DB keeps several </a:t>
            </a:r>
            <a:r>
              <a:rPr lang="en-US" sz="1600" dirty="0">
                <a:latin typeface="MinionPro-Regular"/>
              </a:rPr>
              <a:t>different committed </a:t>
            </a:r>
            <a:r>
              <a:rPr lang="en-US" sz="1600" dirty="0" smtClean="0">
                <a:latin typeface="MinionPro-Regular"/>
              </a:rPr>
              <a:t>versions of objects; </a:t>
            </a:r>
          </a:p>
          <a:p>
            <a:pPr marL="285750" indent="-285750">
              <a:buFont typeface="Wingdings" panose="05000000000000000000" pitchFamily="2" charset="2"/>
              <a:buChar char="§"/>
            </a:pPr>
            <a:r>
              <a:rPr lang="en-US" sz="1600" dirty="0">
                <a:latin typeface="MinionPro-Regular"/>
              </a:rPr>
              <a:t>Visibility rules for observing a consistent snapshot </a:t>
            </a:r>
            <a:r>
              <a:rPr lang="en-US" sz="1600" dirty="0" smtClean="0">
                <a:latin typeface="MinionPro-Regular"/>
              </a:rPr>
              <a:t>(visible if created transaction is committed but deleted transaction is not.)</a:t>
            </a:r>
          </a:p>
          <a:p>
            <a:pPr marL="285750" indent="-285750">
              <a:buFont typeface="Wingdings" panose="05000000000000000000" pitchFamily="2" charset="2"/>
              <a:buChar char="§"/>
            </a:pPr>
            <a:r>
              <a:rPr lang="en-US" sz="1600" dirty="0" smtClean="0">
                <a:latin typeface="MinionPro-Regular"/>
              </a:rPr>
              <a:t>Implementation details affect performance, i.e. </a:t>
            </a:r>
            <a:r>
              <a:rPr lang="en-US" sz="1600" i="1" dirty="0" smtClean="0">
                <a:latin typeface="MinionPro-Regular"/>
              </a:rPr>
              <a:t>append-only/copy-on-write</a:t>
            </a:r>
          </a:p>
          <a:p>
            <a:endParaRPr lang="en-US" sz="1600" dirty="0" smtClean="0">
              <a:latin typeface="MinionPro-Regular"/>
            </a:endParaRPr>
          </a:p>
          <a:p>
            <a:r>
              <a:rPr lang="en-US" sz="1600" dirty="0" smtClean="0">
                <a:latin typeface="MinionPro-Regular"/>
              </a:rPr>
              <a:t>The </a:t>
            </a:r>
            <a:r>
              <a:rPr lang="en-US" sz="1600" dirty="0">
                <a:latin typeface="MinionPro-Regular"/>
              </a:rPr>
              <a:t>lost update problem can occur if an application update record through read-modify-write cycle.</a:t>
            </a:r>
          </a:p>
          <a:p>
            <a:pPr marL="285750" indent="-285750">
              <a:buFont typeface="Wingdings" panose="05000000000000000000" pitchFamily="2" charset="2"/>
              <a:buChar char="§"/>
            </a:pPr>
            <a:r>
              <a:rPr lang="en-US" sz="1600" dirty="0">
                <a:latin typeface="MinionPro-Regular"/>
              </a:rPr>
              <a:t>DB provide atomic update operations by taking an exclusive lock on objects.</a:t>
            </a:r>
          </a:p>
          <a:p>
            <a:pPr marL="285750" indent="-285750">
              <a:buFont typeface="Wingdings" panose="05000000000000000000" pitchFamily="2" charset="2"/>
              <a:buChar char="§"/>
            </a:pPr>
            <a:r>
              <a:rPr lang="en-US" sz="1600" dirty="0">
                <a:latin typeface="MinionPro-Regular"/>
              </a:rPr>
              <a:t>Use </a:t>
            </a:r>
            <a:r>
              <a:rPr lang="en-US" sz="1600" i="1" dirty="0">
                <a:latin typeface="MinionPro-Regular"/>
              </a:rPr>
              <a:t>explicit locking ( SQL clause)</a:t>
            </a:r>
          </a:p>
          <a:p>
            <a:endParaRPr lang="en-US" sz="1600" i="1" dirty="0" smtClean="0">
              <a:latin typeface="MinionPro-Regular"/>
            </a:endParaRPr>
          </a:p>
        </p:txBody>
      </p:sp>
      <p:pic>
        <p:nvPicPr>
          <p:cNvPr id="2" name="Picture 1"/>
          <p:cNvPicPr>
            <a:picLocks noChangeAspect="1"/>
          </p:cNvPicPr>
          <p:nvPr/>
        </p:nvPicPr>
        <p:blipFill>
          <a:blip r:embed="rId2"/>
          <a:stretch>
            <a:fillRect/>
          </a:stretch>
        </p:blipFill>
        <p:spPr>
          <a:xfrm>
            <a:off x="6537883" y="1330521"/>
            <a:ext cx="4572000" cy="2106912"/>
          </a:xfrm>
          <a:prstGeom prst="rect">
            <a:avLst/>
          </a:prstGeom>
        </p:spPr>
      </p:pic>
      <p:pic>
        <p:nvPicPr>
          <p:cNvPr id="3" name="Picture 2"/>
          <p:cNvPicPr>
            <a:picLocks noChangeAspect="1"/>
          </p:cNvPicPr>
          <p:nvPr/>
        </p:nvPicPr>
        <p:blipFill>
          <a:blip r:embed="rId3"/>
          <a:stretch>
            <a:fillRect/>
          </a:stretch>
        </p:blipFill>
        <p:spPr>
          <a:xfrm>
            <a:off x="6995083" y="3495099"/>
            <a:ext cx="3657600" cy="2769404"/>
          </a:xfrm>
          <a:prstGeom prst="rect">
            <a:avLst/>
          </a:prstGeom>
        </p:spPr>
      </p:pic>
    </p:spTree>
    <p:extLst>
      <p:ext uri="{BB962C8B-B14F-4D97-AF65-F5344CB8AC3E}">
        <p14:creationId xmlns:p14="http://schemas.microsoft.com/office/powerpoint/2010/main" val="40247608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49" y="365126"/>
            <a:ext cx="11003177" cy="1325563"/>
          </a:xfrm>
        </p:spPr>
        <p:txBody>
          <a:bodyPr>
            <a:normAutofit/>
          </a:bodyPr>
          <a:lstStyle/>
          <a:p>
            <a:r>
              <a:rPr lang="en-US" sz="3600" dirty="0">
                <a:solidFill>
                  <a:srgbClr val="FF9B33"/>
                </a:solidFill>
                <a:latin typeface="Arial" panose="020B0604020202020204" pitchFamily="34" charset="0"/>
              </a:rPr>
              <a:t>Serializability</a:t>
            </a:r>
            <a:endParaRPr lang="en-US" dirty="0"/>
          </a:p>
        </p:txBody>
      </p:sp>
      <p:sp>
        <p:nvSpPr>
          <p:cNvPr id="7" name="Rectangle 6"/>
          <p:cNvSpPr/>
          <p:nvPr/>
        </p:nvSpPr>
        <p:spPr>
          <a:xfrm>
            <a:off x="447415" y="1265944"/>
            <a:ext cx="5277881" cy="5478423"/>
          </a:xfrm>
          <a:prstGeom prst="rect">
            <a:avLst/>
          </a:prstGeom>
        </p:spPr>
        <p:txBody>
          <a:bodyPr wrap="square">
            <a:spAutoFit/>
          </a:bodyPr>
          <a:lstStyle/>
          <a:p>
            <a:r>
              <a:rPr lang="en-US" sz="1400" b="1" dirty="0" err="1">
                <a:latin typeface="MinionPro-Regular"/>
              </a:rPr>
              <a:t>Serializable</a:t>
            </a:r>
            <a:r>
              <a:rPr lang="en-US" sz="1400" b="1" dirty="0">
                <a:latin typeface="MinionPro-Regular"/>
              </a:rPr>
              <a:t> isolation </a:t>
            </a:r>
            <a:r>
              <a:rPr lang="en-US" sz="1400" dirty="0" smtClean="0">
                <a:latin typeface="MinionPro-Regular"/>
              </a:rPr>
              <a:t>(strongest </a:t>
            </a:r>
            <a:r>
              <a:rPr lang="en-US" sz="1400" dirty="0">
                <a:latin typeface="MinionPro-Regular"/>
              </a:rPr>
              <a:t>isolation </a:t>
            </a:r>
            <a:r>
              <a:rPr lang="en-US" sz="1400" dirty="0" smtClean="0">
                <a:latin typeface="MinionPro-Regular"/>
              </a:rPr>
              <a:t>level, prevents all possible </a:t>
            </a:r>
            <a:r>
              <a:rPr lang="en-US" sz="1400" dirty="0">
                <a:latin typeface="MinionPro-Regular"/>
              </a:rPr>
              <a:t>race conditions.)</a:t>
            </a:r>
          </a:p>
          <a:p>
            <a:pPr marL="342900" indent="-342900">
              <a:buAutoNum type="arabicParenR"/>
            </a:pPr>
            <a:r>
              <a:rPr lang="en-US" sz="1400" b="1" i="1" dirty="0">
                <a:latin typeface="MinionPro-Regular"/>
              </a:rPr>
              <a:t>Actual Serial </a:t>
            </a:r>
            <a:r>
              <a:rPr lang="en-US" sz="1400" b="1" i="1" dirty="0" smtClean="0">
                <a:latin typeface="MinionPro-Regular"/>
              </a:rPr>
              <a:t>Execution</a:t>
            </a:r>
          </a:p>
          <a:p>
            <a:pPr marL="285750" indent="-285750">
              <a:buFont typeface="Wingdings" panose="05000000000000000000" pitchFamily="2" charset="2"/>
              <a:buChar char="§"/>
            </a:pPr>
            <a:r>
              <a:rPr lang="en-US" sz="1400" dirty="0" smtClean="0">
                <a:latin typeface="MinionPro-Regular"/>
              </a:rPr>
              <a:t>Keep entire DB in memory;</a:t>
            </a:r>
          </a:p>
          <a:p>
            <a:pPr marL="285750" indent="-285750">
              <a:buFont typeface="Wingdings" panose="05000000000000000000" pitchFamily="2" charset="2"/>
              <a:buChar char="§"/>
            </a:pPr>
            <a:r>
              <a:rPr lang="en-US" sz="1400" dirty="0">
                <a:latin typeface="MinionPro-Regular"/>
              </a:rPr>
              <a:t>OLTP transactions are usually </a:t>
            </a:r>
            <a:r>
              <a:rPr lang="en-US" sz="1400" dirty="0" smtClean="0">
                <a:latin typeface="MinionPro-Regular"/>
              </a:rPr>
              <a:t>short &amp; small.</a:t>
            </a:r>
          </a:p>
          <a:p>
            <a:pPr marL="285750" indent="-285750">
              <a:buFont typeface="Wingdings" panose="05000000000000000000" pitchFamily="2" charset="2"/>
              <a:buChar char="§"/>
            </a:pPr>
            <a:r>
              <a:rPr lang="en-US" sz="1400" dirty="0" smtClean="0">
                <a:latin typeface="MinionPro-Regular"/>
              </a:rPr>
              <a:t>Limited to a single CPU core</a:t>
            </a:r>
          </a:p>
          <a:p>
            <a:pPr marL="285750" indent="-285750">
              <a:buFont typeface="Wingdings" panose="05000000000000000000" pitchFamily="2" charset="2"/>
              <a:buChar char="§"/>
            </a:pPr>
            <a:r>
              <a:rPr lang="en-US" sz="1400" i="1" dirty="0" smtClean="0">
                <a:latin typeface="MinionPro-Regular"/>
              </a:rPr>
              <a:t>Stored procedures </a:t>
            </a:r>
            <a:r>
              <a:rPr lang="en-US" sz="1400" dirty="0" smtClean="0">
                <a:latin typeface="MinionPro-Regular"/>
              </a:rPr>
              <a:t>and </a:t>
            </a:r>
            <a:r>
              <a:rPr lang="en-US" sz="1400" i="1" dirty="0" smtClean="0">
                <a:latin typeface="MinionPro-Regular"/>
              </a:rPr>
              <a:t>Partitioning</a:t>
            </a:r>
            <a:r>
              <a:rPr lang="en-US" sz="1400" dirty="0" smtClean="0">
                <a:latin typeface="MinionPro-Regular"/>
              </a:rPr>
              <a:t>, cross-partitioning has a hard limit </a:t>
            </a:r>
            <a:endParaRPr lang="en-US" sz="1400" dirty="0">
              <a:latin typeface="MinionPro-Regular"/>
            </a:endParaRPr>
          </a:p>
          <a:p>
            <a:pPr marL="285750" indent="-285750">
              <a:buFont typeface="Wingdings" panose="05000000000000000000" pitchFamily="2" charset="2"/>
              <a:buChar char="§"/>
            </a:pPr>
            <a:endParaRPr lang="en-US" sz="1400" dirty="0" smtClean="0">
              <a:latin typeface="MinionPro-Regular"/>
            </a:endParaRPr>
          </a:p>
          <a:p>
            <a:r>
              <a:rPr lang="en-US" sz="1400" b="1" i="1" dirty="0" smtClean="0">
                <a:latin typeface="MinionPro-Regular"/>
              </a:rPr>
              <a:t>2</a:t>
            </a:r>
            <a:r>
              <a:rPr lang="en-US" sz="1400" b="1" i="1" dirty="0">
                <a:latin typeface="MinionPro-Regular"/>
              </a:rPr>
              <a:t>) </a:t>
            </a:r>
            <a:r>
              <a:rPr lang="en-US" sz="1400" b="1" i="1" dirty="0" smtClean="0">
                <a:latin typeface="MinionPro-Regular"/>
              </a:rPr>
              <a:t>Two-phase locking (2PL)</a:t>
            </a:r>
          </a:p>
          <a:p>
            <a:pPr marL="285750" indent="-285750">
              <a:buFont typeface="Wingdings" panose="05000000000000000000" pitchFamily="2" charset="2"/>
              <a:buChar char="§"/>
            </a:pPr>
            <a:r>
              <a:rPr lang="en-US" sz="1400" dirty="0" smtClean="0">
                <a:latin typeface="MinionPro-Regular"/>
              </a:rPr>
              <a:t>C</a:t>
            </a:r>
            <a:r>
              <a:rPr lang="en-US" altLang="zh-CN" sz="1400" dirty="0" smtClean="0">
                <a:latin typeface="MinionPro-Regular"/>
              </a:rPr>
              <a:t>oncurrently read is possible</a:t>
            </a:r>
          </a:p>
          <a:p>
            <a:pPr marL="285750" indent="-285750">
              <a:buFont typeface="Wingdings" panose="05000000000000000000" pitchFamily="2" charset="2"/>
              <a:buChar char="§"/>
            </a:pPr>
            <a:r>
              <a:rPr lang="en-US" sz="1400" dirty="0" smtClean="0">
                <a:latin typeface="MinionPro-Regular"/>
              </a:rPr>
              <a:t>Writers </a:t>
            </a:r>
            <a:r>
              <a:rPr lang="en-US" sz="1400" dirty="0">
                <a:latin typeface="MinionPro-Regular"/>
              </a:rPr>
              <a:t>don’t just block other writers; they also block readers and vice </a:t>
            </a:r>
            <a:r>
              <a:rPr lang="en-US" sz="1400" dirty="0" smtClean="0">
                <a:latin typeface="MinionPro-Regular"/>
              </a:rPr>
              <a:t>versa.</a:t>
            </a:r>
          </a:p>
          <a:p>
            <a:pPr marL="285750" indent="-285750">
              <a:buFont typeface="Wingdings" panose="05000000000000000000" pitchFamily="2" charset="2"/>
              <a:buChar char="§"/>
            </a:pPr>
            <a:r>
              <a:rPr lang="en-US" sz="1400" dirty="0">
                <a:latin typeface="MinionPro-Regular"/>
              </a:rPr>
              <a:t>Implement using </a:t>
            </a:r>
            <a:r>
              <a:rPr lang="en-US" sz="1400" dirty="0" smtClean="0">
                <a:latin typeface="MinionPro-Regular"/>
              </a:rPr>
              <a:t>locks in </a:t>
            </a:r>
            <a:r>
              <a:rPr lang="en-US" sz="1400" i="1" dirty="0" smtClean="0">
                <a:latin typeface="MinionPro-Regular"/>
              </a:rPr>
              <a:t>shared mode (read)</a:t>
            </a:r>
            <a:r>
              <a:rPr lang="en-US" sz="1400" dirty="0" smtClean="0">
                <a:latin typeface="MinionPro-Regular"/>
              </a:rPr>
              <a:t> </a:t>
            </a:r>
            <a:r>
              <a:rPr lang="en-US" sz="1400" dirty="0">
                <a:latin typeface="MinionPro-Regular"/>
              </a:rPr>
              <a:t>or in </a:t>
            </a:r>
            <a:r>
              <a:rPr lang="en-US" sz="1400" i="1" dirty="0">
                <a:latin typeface="MinionPro-Regular"/>
              </a:rPr>
              <a:t>exclusive </a:t>
            </a:r>
            <a:r>
              <a:rPr lang="en-US" sz="1400" i="1" dirty="0" smtClean="0">
                <a:latin typeface="MinionPro-Regular"/>
              </a:rPr>
              <a:t>mode (write)</a:t>
            </a:r>
          </a:p>
          <a:p>
            <a:pPr marL="285750" indent="-285750">
              <a:buFont typeface="Wingdings" panose="05000000000000000000" pitchFamily="2" charset="2"/>
              <a:buChar char="§"/>
            </a:pPr>
            <a:endParaRPr lang="en-US" sz="1400" i="1" dirty="0" smtClean="0">
              <a:latin typeface="MinionPro-Regular"/>
            </a:endParaRPr>
          </a:p>
          <a:p>
            <a:r>
              <a:rPr lang="en-US" sz="1400" b="1" i="1" dirty="0">
                <a:latin typeface="MinionPro-Regular"/>
              </a:rPr>
              <a:t>3) </a:t>
            </a:r>
            <a:r>
              <a:rPr lang="en-US" sz="1400" b="1" i="1" dirty="0" err="1">
                <a:latin typeface="MinionPro-Regular"/>
              </a:rPr>
              <a:t>Serializable</a:t>
            </a:r>
            <a:r>
              <a:rPr lang="en-US" sz="1400" b="1" i="1" dirty="0">
                <a:latin typeface="MinionPro-Regular"/>
              </a:rPr>
              <a:t> Snapshot Isolation (SSI)</a:t>
            </a:r>
          </a:p>
          <a:p>
            <a:pPr marL="285750" indent="-285750">
              <a:buFont typeface="Wingdings" panose="05000000000000000000" pitchFamily="2" charset="2"/>
              <a:buChar char="§"/>
            </a:pPr>
            <a:r>
              <a:rPr lang="en-US" sz="1400" dirty="0">
                <a:latin typeface="MinionPro-Regular"/>
              </a:rPr>
              <a:t>Provides full </a:t>
            </a:r>
            <a:r>
              <a:rPr lang="en-US" sz="1400" dirty="0" err="1">
                <a:latin typeface="MinionPro-Regular"/>
              </a:rPr>
              <a:t>serializability</a:t>
            </a:r>
            <a:r>
              <a:rPr lang="en-US" sz="1400" dirty="0">
                <a:latin typeface="MinionPro-Regular"/>
              </a:rPr>
              <a:t> with little </a:t>
            </a:r>
            <a:r>
              <a:rPr lang="en-US" sz="1400" dirty="0" smtClean="0">
                <a:latin typeface="MinionPro-Regular"/>
              </a:rPr>
              <a:t>penalty; (no-block </a:t>
            </a:r>
            <a:r>
              <a:rPr lang="en-US" sz="1400" dirty="0" err="1" smtClean="0">
                <a:latin typeface="MinionPro-Regular"/>
              </a:rPr>
              <a:t>w&amp;r</a:t>
            </a:r>
            <a:r>
              <a:rPr lang="en-US" sz="1400" dirty="0" smtClean="0">
                <a:latin typeface="MinionPro-Regular"/>
              </a:rPr>
              <a:t>)</a:t>
            </a:r>
            <a:endParaRPr lang="en-US" sz="1400" dirty="0">
              <a:latin typeface="MinionPro-Regular"/>
            </a:endParaRPr>
          </a:p>
          <a:p>
            <a:pPr marL="285750" indent="-285750">
              <a:buFont typeface="Wingdings" panose="05000000000000000000" pitchFamily="2" charset="2"/>
              <a:buChar char="§"/>
            </a:pPr>
            <a:r>
              <a:rPr lang="en-US" sz="1400" b="1" i="1" dirty="0">
                <a:latin typeface="MinionPro-Regular"/>
              </a:rPr>
              <a:t>Optimistic</a:t>
            </a:r>
            <a:r>
              <a:rPr lang="en-US" sz="1400" dirty="0">
                <a:latin typeface="MinionPro-Regular"/>
              </a:rPr>
              <a:t> concurrency control</a:t>
            </a:r>
          </a:p>
          <a:p>
            <a:pPr marL="285750" indent="-285750">
              <a:buFont typeface="Wingdings" panose="05000000000000000000" pitchFamily="2" charset="2"/>
              <a:buChar char="§"/>
            </a:pPr>
            <a:r>
              <a:rPr lang="en-US" sz="1400" dirty="0">
                <a:latin typeface="MinionPro-Regular"/>
              </a:rPr>
              <a:t>Decisions based on an outdated </a:t>
            </a:r>
            <a:r>
              <a:rPr lang="en-US" sz="1400" i="1" dirty="0">
                <a:latin typeface="MinionPro-Regular"/>
              </a:rPr>
              <a:t>premise</a:t>
            </a:r>
          </a:p>
          <a:p>
            <a:pPr marL="742950" lvl="1" indent="-285750">
              <a:buFont typeface="Wingdings" panose="05000000000000000000" pitchFamily="2" charset="2"/>
              <a:buChar char="§"/>
            </a:pPr>
            <a:r>
              <a:rPr lang="en-US" sz="1400" dirty="0">
                <a:latin typeface="MinionPro-Regular"/>
              </a:rPr>
              <a:t>Detecting reads of a stale MVCC object version (uncommitted write occurred before the read) </a:t>
            </a:r>
            <a:r>
              <a:rPr lang="en-US" altLang="zh-CN" sz="1400" dirty="0">
                <a:latin typeface="MinionPro-Regular"/>
              </a:rPr>
              <a:t>and abort if abnormal</a:t>
            </a:r>
          </a:p>
          <a:p>
            <a:pPr marL="742950" lvl="1" indent="-285750">
              <a:buFont typeface="Wingdings" panose="05000000000000000000" pitchFamily="2" charset="2"/>
              <a:buChar char="§"/>
            </a:pPr>
            <a:r>
              <a:rPr lang="en-US" sz="1400" dirty="0">
                <a:latin typeface="MinionPro-Regular"/>
              </a:rPr>
              <a:t>Detecting writes that affect prior reads (the write occurs after the read</a:t>
            </a:r>
            <a:r>
              <a:rPr lang="en-US" sz="1400" dirty="0" smtClean="0">
                <a:latin typeface="MinionPro-Regular"/>
              </a:rPr>
              <a:t>)</a:t>
            </a:r>
            <a:endParaRPr lang="en-US" sz="1400" dirty="0">
              <a:latin typeface="MinionPro-Regular"/>
            </a:endParaRPr>
          </a:p>
        </p:txBody>
      </p:sp>
      <p:pic>
        <p:nvPicPr>
          <p:cNvPr id="2" name="Picture 1"/>
          <p:cNvPicPr>
            <a:picLocks noChangeAspect="1"/>
          </p:cNvPicPr>
          <p:nvPr/>
        </p:nvPicPr>
        <p:blipFill>
          <a:blip r:embed="rId2"/>
          <a:stretch>
            <a:fillRect/>
          </a:stretch>
        </p:blipFill>
        <p:spPr>
          <a:xfrm>
            <a:off x="6804453" y="590441"/>
            <a:ext cx="4572000" cy="2762538"/>
          </a:xfrm>
          <a:prstGeom prst="rect">
            <a:avLst/>
          </a:prstGeom>
        </p:spPr>
      </p:pic>
      <p:pic>
        <p:nvPicPr>
          <p:cNvPr id="3" name="Picture 2"/>
          <p:cNvPicPr>
            <a:picLocks noChangeAspect="1"/>
          </p:cNvPicPr>
          <p:nvPr/>
        </p:nvPicPr>
        <p:blipFill>
          <a:blip r:embed="rId3"/>
          <a:stretch>
            <a:fillRect/>
          </a:stretch>
        </p:blipFill>
        <p:spPr>
          <a:xfrm>
            <a:off x="6841522" y="3578294"/>
            <a:ext cx="4572000" cy="2907539"/>
          </a:xfrm>
          <a:prstGeom prst="rect">
            <a:avLst/>
          </a:prstGeom>
        </p:spPr>
      </p:pic>
    </p:spTree>
    <p:extLst>
      <p:ext uri="{BB962C8B-B14F-4D97-AF65-F5344CB8AC3E}">
        <p14:creationId xmlns:p14="http://schemas.microsoft.com/office/powerpoint/2010/main" val="16818575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49" y="365126"/>
            <a:ext cx="11003177" cy="1325563"/>
          </a:xfrm>
        </p:spPr>
        <p:txBody>
          <a:bodyPr>
            <a:normAutofit/>
          </a:bodyPr>
          <a:lstStyle/>
          <a:p>
            <a:r>
              <a:rPr lang="en-US" sz="3600" dirty="0" smtClean="0">
                <a:solidFill>
                  <a:srgbClr val="FF9B33"/>
                </a:solidFill>
                <a:latin typeface="Arial" panose="020B0604020202020204" pitchFamily="34" charset="0"/>
              </a:rPr>
              <a:t>The Trouble With Distributed Systems</a:t>
            </a:r>
            <a:endParaRPr lang="en-US" dirty="0"/>
          </a:p>
        </p:txBody>
      </p:sp>
      <p:sp>
        <p:nvSpPr>
          <p:cNvPr id="6" name="Rectangle 5"/>
          <p:cNvSpPr/>
          <p:nvPr/>
        </p:nvSpPr>
        <p:spPr>
          <a:xfrm>
            <a:off x="628649" y="1504841"/>
            <a:ext cx="5187265" cy="4247317"/>
          </a:xfrm>
          <a:prstGeom prst="rect">
            <a:avLst/>
          </a:prstGeom>
        </p:spPr>
        <p:txBody>
          <a:bodyPr wrap="square">
            <a:spAutoFit/>
          </a:bodyPr>
          <a:lstStyle/>
          <a:p>
            <a:pPr marL="342900" indent="-342900">
              <a:buAutoNum type="arabicParenR"/>
            </a:pPr>
            <a:r>
              <a:rPr lang="en-US" i="1" dirty="0" smtClean="0">
                <a:latin typeface="MinionPro-Regular"/>
              </a:rPr>
              <a:t>Faults and Partial Failures (</a:t>
            </a:r>
            <a:r>
              <a:rPr lang="en-US" dirty="0">
                <a:latin typeface="MinionPro-Regular"/>
              </a:rPr>
              <a:t>Nondeterministic</a:t>
            </a:r>
            <a:r>
              <a:rPr lang="en-US" i="1" dirty="0" smtClean="0">
                <a:latin typeface="MinionPro-Regular"/>
              </a:rPr>
              <a:t>)</a:t>
            </a:r>
            <a:endParaRPr lang="en-US" dirty="0">
              <a:latin typeface="MinionPro-Regular"/>
            </a:endParaRPr>
          </a:p>
          <a:p>
            <a:pPr marL="342900" indent="-342900">
              <a:buAutoNum type="arabicParenR"/>
            </a:pPr>
            <a:r>
              <a:rPr lang="en-US" i="1" dirty="0" smtClean="0">
                <a:latin typeface="MinionPro-Regular"/>
              </a:rPr>
              <a:t>Unreliable Network</a:t>
            </a:r>
          </a:p>
          <a:p>
            <a:pPr marL="800100" lvl="1" indent="-342900">
              <a:buFont typeface="Wingdings" panose="05000000000000000000" pitchFamily="2" charset="2"/>
              <a:buChar char="§"/>
            </a:pPr>
            <a:r>
              <a:rPr lang="en-US" dirty="0" smtClean="0">
                <a:latin typeface="MinionPro-Regular"/>
              </a:rPr>
              <a:t>Request lost or delayed / Remote node failure or not responding / Response lost or delayed</a:t>
            </a:r>
          </a:p>
          <a:p>
            <a:pPr marL="342900" indent="-342900">
              <a:buAutoNum type="arabicParenR"/>
            </a:pPr>
            <a:r>
              <a:rPr lang="en-US" i="1" dirty="0" smtClean="0">
                <a:latin typeface="MinionPro-Regular"/>
              </a:rPr>
              <a:t>Detecting Faults</a:t>
            </a:r>
          </a:p>
          <a:p>
            <a:pPr marL="800100" lvl="1" indent="-342900">
              <a:buFont typeface="Wingdings" panose="05000000000000000000" pitchFamily="2" charset="2"/>
              <a:buChar char="§"/>
            </a:pPr>
            <a:r>
              <a:rPr lang="en-US" dirty="0" smtClean="0">
                <a:latin typeface="MinionPro-Regular"/>
              </a:rPr>
              <a:t>Load balancer stop sending request to dead node</a:t>
            </a:r>
          </a:p>
          <a:p>
            <a:pPr marL="800100" lvl="1" indent="-342900">
              <a:buFont typeface="Wingdings" panose="05000000000000000000" pitchFamily="2" charset="2"/>
              <a:buChar char="§"/>
            </a:pPr>
            <a:r>
              <a:rPr lang="en-US" dirty="0" smtClean="0">
                <a:latin typeface="MinionPro-Regular"/>
              </a:rPr>
              <a:t>Replication promote leaders if existing one failed</a:t>
            </a:r>
          </a:p>
          <a:p>
            <a:pPr marL="342900" indent="-342900">
              <a:buAutoNum type="arabicParenR"/>
            </a:pPr>
            <a:r>
              <a:rPr lang="en-US" i="1" dirty="0">
                <a:latin typeface="MinionPro-Regular"/>
              </a:rPr>
              <a:t>Timeouts and Unbounded Delays</a:t>
            </a:r>
          </a:p>
          <a:p>
            <a:pPr marL="800100" lvl="1" indent="-342900">
              <a:buFont typeface="Wingdings" panose="05000000000000000000" pitchFamily="2" charset="2"/>
              <a:buChar char="§"/>
            </a:pPr>
            <a:r>
              <a:rPr lang="en-US" dirty="0">
                <a:latin typeface="MinionPro-Regular"/>
              </a:rPr>
              <a:t>Network congestion and </a:t>
            </a:r>
            <a:r>
              <a:rPr lang="en-US" dirty="0" err="1">
                <a:latin typeface="MinionPro-Regular"/>
              </a:rPr>
              <a:t>queueing</a:t>
            </a:r>
            <a:r>
              <a:rPr lang="en-US" dirty="0">
                <a:latin typeface="MinionPro-Regular"/>
              </a:rPr>
              <a:t> (switch, OS, TCP)</a:t>
            </a:r>
          </a:p>
          <a:p>
            <a:pPr marL="342900" indent="-342900">
              <a:buAutoNum type="arabicParenR"/>
            </a:pPr>
            <a:r>
              <a:rPr lang="en-US" i="1" dirty="0" smtClean="0">
                <a:latin typeface="MinionPro-Regular"/>
              </a:rPr>
              <a:t>Synchronous </a:t>
            </a:r>
            <a:r>
              <a:rPr lang="en-US" i="1" dirty="0">
                <a:latin typeface="MinionPro-Regular"/>
              </a:rPr>
              <a:t>Versus Asynchronous Networks</a:t>
            </a:r>
          </a:p>
          <a:p>
            <a:pPr marL="800100" lvl="1" indent="-342900">
              <a:buFont typeface="Wingdings" panose="05000000000000000000" pitchFamily="2" charset="2"/>
              <a:buChar char="§"/>
            </a:pPr>
            <a:r>
              <a:rPr lang="en-US" dirty="0" smtClean="0">
                <a:latin typeface="MinionPro-Regular"/>
              </a:rPr>
              <a:t>Network optimized </a:t>
            </a:r>
            <a:r>
              <a:rPr lang="en-US" dirty="0">
                <a:latin typeface="MinionPro-Regular"/>
              </a:rPr>
              <a:t>for </a:t>
            </a:r>
            <a:r>
              <a:rPr lang="en-US" i="1" dirty="0" err="1">
                <a:latin typeface="MinionPro-Regular"/>
              </a:rPr>
              <a:t>bursty</a:t>
            </a:r>
            <a:r>
              <a:rPr lang="en-US" i="1" dirty="0">
                <a:latin typeface="MinionPro-Regular"/>
              </a:rPr>
              <a:t> traffic</a:t>
            </a:r>
            <a:endParaRPr lang="en-US" i="1" dirty="0" smtClean="0">
              <a:latin typeface="MinionPro-Regular"/>
            </a:endParaRPr>
          </a:p>
        </p:txBody>
      </p:sp>
      <p:pic>
        <p:nvPicPr>
          <p:cNvPr id="7" name="Picture 6"/>
          <p:cNvPicPr>
            <a:picLocks noChangeAspect="1"/>
          </p:cNvPicPr>
          <p:nvPr/>
        </p:nvPicPr>
        <p:blipFill>
          <a:blip r:embed="rId2"/>
          <a:stretch>
            <a:fillRect/>
          </a:stretch>
        </p:blipFill>
        <p:spPr>
          <a:xfrm>
            <a:off x="6774593" y="1690689"/>
            <a:ext cx="4572000" cy="1460500"/>
          </a:xfrm>
          <a:prstGeom prst="rect">
            <a:avLst/>
          </a:prstGeom>
        </p:spPr>
      </p:pic>
      <p:pic>
        <p:nvPicPr>
          <p:cNvPr id="8" name="Picture 7"/>
          <p:cNvPicPr>
            <a:picLocks noChangeAspect="1"/>
          </p:cNvPicPr>
          <p:nvPr/>
        </p:nvPicPr>
        <p:blipFill>
          <a:blip r:embed="rId3"/>
          <a:stretch>
            <a:fillRect/>
          </a:stretch>
        </p:blipFill>
        <p:spPr>
          <a:xfrm>
            <a:off x="6317393" y="3766998"/>
            <a:ext cx="5486400" cy="2046914"/>
          </a:xfrm>
          <a:prstGeom prst="rect">
            <a:avLst/>
          </a:prstGeom>
        </p:spPr>
      </p:pic>
    </p:spTree>
    <p:extLst>
      <p:ext uri="{BB962C8B-B14F-4D97-AF65-F5344CB8AC3E}">
        <p14:creationId xmlns:p14="http://schemas.microsoft.com/office/powerpoint/2010/main" val="1521018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50" y="365126"/>
            <a:ext cx="7886700" cy="1325563"/>
          </a:xfrm>
        </p:spPr>
        <p:txBody>
          <a:bodyPr/>
          <a:lstStyle/>
          <a:p>
            <a:r>
              <a:rPr lang="en-US" sz="3600" dirty="0" smtClean="0">
                <a:solidFill>
                  <a:srgbClr val="FF9B33"/>
                </a:solidFill>
                <a:latin typeface="Arial" panose="020B0604020202020204" pitchFamily="34" charset="0"/>
              </a:rPr>
              <a:t>Foundation of Data System</a:t>
            </a:r>
            <a:endParaRPr lang="en-US" dirty="0"/>
          </a:p>
        </p:txBody>
      </p:sp>
      <p:sp>
        <p:nvSpPr>
          <p:cNvPr id="5" name="TextBox 4"/>
          <p:cNvSpPr txBox="1"/>
          <p:nvPr/>
        </p:nvSpPr>
        <p:spPr>
          <a:xfrm>
            <a:off x="724930" y="1690689"/>
            <a:ext cx="10832756" cy="3693319"/>
          </a:xfrm>
          <a:prstGeom prst="rect">
            <a:avLst/>
          </a:prstGeom>
          <a:noFill/>
        </p:spPr>
        <p:txBody>
          <a:bodyPr wrap="square" rtlCol="0">
            <a:spAutoFit/>
          </a:bodyPr>
          <a:lstStyle/>
          <a:p>
            <a:r>
              <a:rPr lang="en-US" sz="2400" b="1" dirty="0" smtClean="0"/>
              <a:t>Reliability</a:t>
            </a:r>
          </a:p>
          <a:p>
            <a:r>
              <a:rPr lang="en-US" dirty="0">
                <a:latin typeface="MinionPro-Regular"/>
              </a:rPr>
              <a:t>The system should continue to work correctly (performing the correct function at the desired level of performance) even in the face of adversity (hardware or software faults, and even human error)</a:t>
            </a:r>
          </a:p>
          <a:p>
            <a:endParaRPr lang="en-US" dirty="0" smtClean="0"/>
          </a:p>
          <a:p>
            <a:r>
              <a:rPr lang="en-US" sz="2400" b="1" dirty="0" smtClean="0"/>
              <a:t>Scalability</a:t>
            </a:r>
            <a:endParaRPr lang="en-US" sz="2400" b="1" dirty="0"/>
          </a:p>
          <a:p>
            <a:r>
              <a:rPr lang="en-US" dirty="0">
                <a:latin typeface="MinionPro-Regular"/>
              </a:rPr>
              <a:t>As the system grows (in data volume, traffic volume, or complexity), there should be reasonable ways of dealing with that growth.</a:t>
            </a:r>
          </a:p>
          <a:p>
            <a:endParaRPr lang="en-US" dirty="0"/>
          </a:p>
          <a:p>
            <a:r>
              <a:rPr lang="en-US" sz="2400" b="1" dirty="0" smtClean="0"/>
              <a:t>Maintainability</a:t>
            </a:r>
            <a:endParaRPr lang="en-US" sz="2400" b="1" dirty="0"/>
          </a:p>
          <a:p>
            <a:r>
              <a:rPr lang="en-US" dirty="0">
                <a:latin typeface="MinionPro-Regular"/>
              </a:rPr>
              <a:t>Over time, many different people will work on the system (engineering and operations, both maintaining current behavior and adapting the system to new use cases), and they should all be able to work on it productively</a:t>
            </a:r>
          </a:p>
        </p:txBody>
      </p:sp>
    </p:spTree>
    <p:extLst>
      <p:ext uri="{BB962C8B-B14F-4D97-AF65-F5344CB8AC3E}">
        <p14:creationId xmlns:p14="http://schemas.microsoft.com/office/powerpoint/2010/main" val="122143012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49" y="365126"/>
            <a:ext cx="11003177" cy="1325563"/>
          </a:xfrm>
        </p:spPr>
        <p:txBody>
          <a:bodyPr>
            <a:normAutofit/>
          </a:bodyPr>
          <a:lstStyle/>
          <a:p>
            <a:r>
              <a:rPr lang="en-US" sz="3600" dirty="0" smtClean="0">
                <a:solidFill>
                  <a:srgbClr val="FF9B33"/>
                </a:solidFill>
                <a:latin typeface="Arial" panose="020B0604020202020204" pitchFamily="34" charset="0"/>
              </a:rPr>
              <a:t>Unreliable Clocks</a:t>
            </a:r>
            <a:endParaRPr lang="en-US" dirty="0"/>
          </a:p>
        </p:txBody>
      </p:sp>
      <p:sp>
        <p:nvSpPr>
          <p:cNvPr id="6" name="Rectangle 5"/>
          <p:cNvSpPr/>
          <p:nvPr/>
        </p:nvSpPr>
        <p:spPr>
          <a:xfrm>
            <a:off x="628649" y="1504841"/>
            <a:ext cx="5187265" cy="4616648"/>
          </a:xfrm>
          <a:prstGeom prst="rect">
            <a:avLst/>
          </a:prstGeom>
        </p:spPr>
        <p:txBody>
          <a:bodyPr wrap="square">
            <a:spAutoFit/>
          </a:bodyPr>
          <a:lstStyle/>
          <a:p>
            <a:r>
              <a:rPr lang="en-US" sz="1400" i="1" dirty="0">
                <a:latin typeface="MinionPro-Regular"/>
              </a:rPr>
              <a:t>Monotonic Versus Time-of-Day </a:t>
            </a:r>
            <a:r>
              <a:rPr lang="en-US" sz="1400" i="1" dirty="0" smtClean="0">
                <a:latin typeface="MinionPro-Regular"/>
              </a:rPr>
              <a:t>Clocks</a:t>
            </a:r>
          </a:p>
          <a:p>
            <a:pPr marL="285750" indent="-285750">
              <a:buFont typeface="Wingdings" panose="05000000000000000000" pitchFamily="2" charset="2"/>
              <a:buChar char="§"/>
            </a:pPr>
            <a:r>
              <a:rPr lang="en-US" sz="1400" i="1" dirty="0">
                <a:latin typeface="MinionPro-Regular"/>
              </a:rPr>
              <a:t>Time-of-day </a:t>
            </a:r>
            <a:r>
              <a:rPr lang="en-US" sz="1400" i="1" dirty="0" smtClean="0">
                <a:latin typeface="MinionPro-Regular"/>
              </a:rPr>
              <a:t>clocks</a:t>
            </a:r>
          </a:p>
          <a:p>
            <a:pPr marL="742950" lvl="1" indent="-285750">
              <a:buFont typeface="Wingdings" panose="05000000000000000000" pitchFamily="2" charset="2"/>
              <a:buChar char="§"/>
            </a:pPr>
            <a:r>
              <a:rPr lang="en-US" sz="1400" dirty="0" smtClean="0">
                <a:latin typeface="MinionPro-Regular"/>
              </a:rPr>
              <a:t>Current date and time according to some calendar</a:t>
            </a:r>
          </a:p>
          <a:p>
            <a:pPr marL="742950" lvl="1" indent="-285750">
              <a:buFont typeface="Wingdings" panose="05000000000000000000" pitchFamily="2" charset="2"/>
              <a:buChar char="§"/>
            </a:pPr>
            <a:r>
              <a:rPr lang="en-US" sz="1400" dirty="0" smtClean="0">
                <a:latin typeface="MinionPro-Regular"/>
              </a:rPr>
              <a:t>Synchronized </a:t>
            </a:r>
            <a:r>
              <a:rPr lang="en-US" sz="1400" dirty="0">
                <a:latin typeface="MinionPro-Regular"/>
              </a:rPr>
              <a:t>with </a:t>
            </a:r>
            <a:r>
              <a:rPr lang="en-US" sz="1400" dirty="0" smtClean="0">
                <a:latin typeface="MinionPro-Regular"/>
              </a:rPr>
              <a:t>NTP (Network Time Protocol)</a:t>
            </a:r>
          </a:p>
          <a:p>
            <a:pPr marL="285750" indent="-285750">
              <a:buFont typeface="Wingdings" panose="05000000000000000000" pitchFamily="2" charset="2"/>
              <a:buChar char="§"/>
            </a:pPr>
            <a:r>
              <a:rPr lang="en-US" sz="1400" i="1" dirty="0" smtClean="0">
                <a:latin typeface="MinionPro-Regular"/>
              </a:rPr>
              <a:t>Monotonic clocks</a:t>
            </a:r>
          </a:p>
          <a:p>
            <a:pPr marL="742950" lvl="1" indent="-285750">
              <a:buFont typeface="Wingdings" panose="05000000000000000000" pitchFamily="2" charset="2"/>
              <a:buChar char="§"/>
            </a:pPr>
            <a:r>
              <a:rPr lang="en-US" sz="1400" dirty="0" smtClean="0">
                <a:latin typeface="MinionPro-Regular"/>
              </a:rPr>
              <a:t>Always move forward, adjust frequency</a:t>
            </a:r>
          </a:p>
          <a:p>
            <a:pPr marL="742950" lvl="1" indent="-285750">
              <a:buFont typeface="Wingdings" panose="05000000000000000000" pitchFamily="2" charset="2"/>
              <a:buChar char="§"/>
            </a:pPr>
            <a:r>
              <a:rPr lang="en-US" sz="1400" dirty="0" smtClean="0">
                <a:latin typeface="MinionPro-Regular"/>
              </a:rPr>
              <a:t>Suitable for measuring duration</a:t>
            </a:r>
          </a:p>
          <a:p>
            <a:endParaRPr lang="en-US" sz="1400" i="1" dirty="0" smtClean="0">
              <a:latin typeface="MinionPro-Regular"/>
            </a:endParaRPr>
          </a:p>
          <a:p>
            <a:r>
              <a:rPr lang="en-US" sz="1400" i="1" dirty="0" smtClean="0">
                <a:latin typeface="MinionPro-Regular"/>
              </a:rPr>
              <a:t>Clock </a:t>
            </a:r>
            <a:r>
              <a:rPr lang="en-US" sz="1400" i="1" dirty="0">
                <a:latin typeface="MinionPro-Regular"/>
              </a:rPr>
              <a:t>Synchronization and Accuracy</a:t>
            </a:r>
          </a:p>
          <a:p>
            <a:pPr marL="285750" indent="-285750">
              <a:buFont typeface="Wingdings" panose="05000000000000000000" pitchFamily="2" charset="2"/>
              <a:buChar char="§"/>
            </a:pPr>
            <a:r>
              <a:rPr lang="en-US" sz="1400" dirty="0" smtClean="0">
                <a:latin typeface="MinionPro-Regular"/>
              </a:rPr>
              <a:t>Quartz clock drift, NTP synchronization delay by network congestion, Leap second</a:t>
            </a:r>
          </a:p>
          <a:p>
            <a:endParaRPr lang="en-US" sz="1400" i="1" dirty="0" smtClean="0">
              <a:latin typeface="MinionPro-Regular"/>
            </a:endParaRPr>
          </a:p>
          <a:p>
            <a:r>
              <a:rPr lang="en-US" sz="1400" i="1" dirty="0" smtClean="0">
                <a:latin typeface="MinionPro-Regular"/>
              </a:rPr>
              <a:t>Relying </a:t>
            </a:r>
            <a:r>
              <a:rPr lang="en-US" sz="1400" i="1" dirty="0">
                <a:latin typeface="MinionPro-Regular"/>
              </a:rPr>
              <a:t>on Synchronized </a:t>
            </a:r>
            <a:r>
              <a:rPr lang="en-US" sz="1400" i="1" dirty="0" smtClean="0">
                <a:latin typeface="MinionPro-Regular"/>
              </a:rPr>
              <a:t>Clocks</a:t>
            </a:r>
          </a:p>
          <a:p>
            <a:pPr marL="285750" indent="-285750">
              <a:buFont typeface="Wingdings" panose="05000000000000000000" pitchFamily="2" charset="2"/>
              <a:buChar char="§"/>
            </a:pPr>
            <a:r>
              <a:rPr lang="en-US" sz="1400" dirty="0">
                <a:latin typeface="MinionPro-Regular"/>
              </a:rPr>
              <a:t>Database writes can mysteriously </a:t>
            </a:r>
            <a:r>
              <a:rPr lang="en-US" sz="1400" dirty="0" smtClean="0">
                <a:latin typeface="MinionPro-Regular"/>
              </a:rPr>
              <a:t>disappear</a:t>
            </a:r>
          </a:p>
          <a:p>
            <a:pPr marL="285750" indent="-285750">
              <a:buFont typeface="Wingdings" panose="05000000000000000000" pitchFamily="2" charset="2"/>
              <a:buChar char="§"/>
            </a:pPr>
            <a:r>
              <a:rPr lang="en-US" sz="1400" dirty="0">
                <a:latin typeface="MinionPro-Regular"/>
              </a:rPr>
              <a:t>NTP’s </a:t>
            </a:r>
            <a:r>
              <a:rPr lang="en-US" sz="1400" dirty="0" smtClean="0">
                <a:latin typeface="MinionPro-Regular"/>
              </a:rPr>
              <a:t>synchronization won’t help (limit by network delay, local quartz clock drift)</a:t>
            </a:r>
          </a:p>
          <a:p>
            <a:pPr marL="285750" indent="-285750">
              <a:buFont typeface="Wingdings" panose="05000000000000000000" pitchFamily="2" charset="2"/>
              <a:buChar char="§"/>
            </a:pPr>
            <a:r>
              <a:rPr lang="en-US" sz="1400" dirty="0" smtClean="0">
                <a:latin typeface="MinionPro-Regular"/>
              </a:rPr>
              <a:t>G</a:t>
            </a:r>
            <a:r>
              <a:rPr lang="en-US" altLang="zh-CN" sz="1400" dirty="0" smtClean="0">
                <a:latin typeface="MinionPro-Regular"/>
              </a:rPr>
              <a:t>oogle </a:t>
            </a:r>
            <a:r>
              <a:rPr lang="en-US" altLang="zh-CN" sz="1400" i="1" dirty="0" smtClean="0">
                <a:latin typeface="MinionPro-Regular"/>
              </a:rPr>
              <a:t>Spanner</a:t>
            </a:r>
            <a:r>
              <a:rPr lang="en-US" altLang="zh-CN" sz="1400" dirty="0" smtClean="0">
                <a:latin typeface="MinionPro-Regular"/>
              </a:rPr>
              <a:t> </a:t>
            </a:r>
            <a:r>
              <a:rPr lang="en-US" altLang="zh-CN" sz="1400" i="1" dirty="0" err="1" smtClean="0">
                <a:latin typeface="MinionPro-Regular"/>
              </a:rPr>
              <a:t>TrueTime</a:t>
            </a:r>
            <a:r>
              <a:rPr lang="en-US" altLang="zh-CN" sz="1400" dirty="0" smtClean="0">
                <a:latin typeface="MinionPro-Regular"/>
              </a:rPr>
              <a:t> API reports the confidence level, wait for the length of confidence interval before committing a read-write transaction</a:t>
            </a:r>
          </a:p>
          <a:p>
            <a:pPr marL="285750" indent="-285750">
              <a:buFont typeface="Wingdings" panose="05000000000000000000" pitchFamily="2" charset="2"/>
              <a:buChar char="§"/>
            </a:pPr>
            <a:r>
              <a:rPr lang="en-US" sz="1400" dirty="0">
                <a:latin typeface="MinionPro-Regular"/>
              </a:rPr>
              <a:t>Deploy </a:t>
            </a:r>
            <a:r>
              <a:rPr lang="en-US" sz="1400" dirty="0" smtClean="0">
                <a:latin typeface="MinionPro-Regular"/>
              </a:rPr>
              <a:t>a </a:t>
            </a:r>
            <a:r>
              <a:rPr lang="en-US" sz="1400" dirty="0">
                <a:latin typeface="MinionPro-Regular"/>
              </a:rPr>
              <a:t>GPS receiver or atomic </a:t>
            </a:r>
            <a:r>
              <a:rPr lang="en-US" sz="1400" dirty="0" smtClean="0">
                <a:latin typeface="MinionPro-Regular"/>
              </a:rPr>
              <a:t>clock to keep interval small</a:t>
            </a:r>
          </a:p>
        </p:txBody>
      </p:sp>
      <p:pic>
        <p:nvPicPr>
          <p:cNvPr id="2" name="Picture 1"/>
          <p:cNvPicPr>
            <a:picLocks noChangeAspect="1"/>
          </p:cNvPicPr>
          <p:nvPr/>
        </p:nvPicPr>
        <p:blipFill>
          <a:blip r:embed="rId2"/>
          <a:stretch>
            <a:fillRect/>
          </a:stretch>
        </p:blipFill>
        <p:spPr>
          <a:xfrm>
            <a:off x="6714353" y="1518633"/>
            <a:ext cx="4572000" cy="2131730"/>
          </a:xfrm>
          <a:prstGeom prst="rect">
            <a:avLst/>
          </a:prstGeom>
        </p:spPr>
      </p:pic>
      <p:sp>
        <p:nvSpPr>
          <p:cNvPr id="5" name="Rectangle 4"/>
          <p:cNvSpPr/>
          <p:nvPr/>
        </p:nvSpPr>
        <p:spPr>
          <a:xfrm>
            <a:off x="6714353" y="4056722"/>
            <a:ext cx="5187265" cy="1815882"/>
          </a:xfrm>
          <a:prstGeom prst="rect">
            <a:avLst/>
          </a:prstGeom>
        </p:spPr>
        <p:txBody>
          <a:bodyPr wrap="square">
            <a:spAutoFit/>
          </a:bodyPr>
          <a:lstStyle/>
          <a:p>
            <a:r>
              <a:rPr lang="en-US" sz="1400" i="1" dirty="0" smtClean="0">
                <a:latin typeface="MinionPro-Regular"/>
              </a:rPr>
              <a:t>Process Pause</a:t>
            </a:r>
          </a:p>
          <a:p>
            <a:pPr marL="285750" indent="-285750">
              <a:buFont typeface="Wingdings" panose="05000000000000000000" pitchFamily="2" charset="2"/>
              <a:buChar char="§"/>
            </a:pPr>
            <a:r>
              <a:rPr lang="en-US" sz="1400" i="1" dirty="0" smtClean="0">
                <a:latin typeface="MinionPro-Regular"/>
              </a:rPr>
              <a:t>Could happens</a:t>
            </a:r>
          </a:p>
          <a:p>
            <a:pPr marL="742950" lvl="1" indent="-285750">
              <a:buFont typeface="Wingdings" panose="05000000000000000000" pitchFamily="2" charset="2"/>
              <a:buChar char="§"/>
            </a:pPr>
            <a:r>
              <a:rPr lang="en-US" sz="1400" dirty="0" smtClean="0">
                <a:latin typeface="MinionPro-Regular"/>
              </a:rPr>
              <a:t>Garbage collector “stop-the-world”, virtual machine suspend and resume, OS context switch to other threads, disk I/O, virtual memory swapping to disk, …</a:t>
            </a:r>
          </a:p>
          <a:p>
            <a:pPr marL="285750" indent="-285750">
              <a:buFont typeface="Wingdings" panose="05000000000000000000" pitchFamily="2" charset="2"/>
              <a:buChar char="§"/>
            </a:pPr>
            <a:r>
              <a:rPr lang="en-US" sz="1400" i="1" dirty="0" smtClean="0">
                <a:latin typeface="MinionPro-Regular"/>
              </a:rPr>
              <a:t>Response time guarantee</a:t>
            </a:r>
          </a:p>
          <a:p>
            <a:pPr marL="742950" lvl="1" indent="-285750">
              <a:buFont typeface="Wingdings" panose="05000000000000000000" pitchFamily="2" charset="2"/>
              <a:buChar char="§"/>
            </a:pPr>
            <a:r>
              <a:rPr lang="en-US" sz="1400" dirty="0" smtClean="0">
                <a:latin typeface="MinionPro-Regular"/>
              </a:rPr>
              <a:t>Example: </a:t>
            </a:r>
            <a:r>
              <a:rPr lang="en-US" sz="1400" i="1" dirty="0" smtClean="0">
                <a:latin typeface="MinionPro-Regular"/>
              </a:rPr>
              <a:t>real-time operating system (RTOS)</a:t>
            </a:r>
          </a:p>
          <a:p>
            <a:pPr marL="742950" lvl="1" indent="-285750">
              <a:buFont typeface="Wingdings" panose="05000000000000000000" pitchFamily="2" charset="2"/>
              <a:buChar char="§"/>
            </a:pPr>
            <a:r>
              <a:rPr lang="en-US" sz="1400" dirty="0" smtClean="0">
                <a:latin typeface="MinionPro-Regular"/>
              </a:rPr>
              <a:t>Expensive, have low throughput</a:t>
            </a:r>
          </a:p>
        </p:txBody>
      </p:sp>
    </p:spTree>
    <p:extLst>
      <p:ext uri="{BB962C8B-B14F-4D97-AF65-F5344CB8AC3E}">
        <p14:creationId xmlns:p14="http://schemas.microsoft.com/office/powerpoint/2010/main" val="2751020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49" y="365126"/>
            <a:ext cx="11003177" cy="1325563"/>
          </a:xfrm>
        </p:spPr>
        <p:txBody>
          <a:bodyPr>
            <a:normAutofit/>
          </a:bodyPr>
          <a:lstStyle/>
          <a:p>
            <a:r>
              <a:rPr lang="en-US" sz="3600" dirty="0">
                <a:solidFill>
                  <a:srgbClr val="FF9B33"/>
                </a:solidFill>
                <a:latin typeface="Arial" panose="020B0604020202020204" pitchFamily="34" charset="0"/>
              </a:rPr>
              <a:t>Knowledge, Truth, and Lies</a:t>
            </a:r>
            <a:endParaRPr lang="en-US" dirty="0"/>
          </a:p>
        </p:txBody>
      </p:sp>
      <p:sp>
        <p:nvSpPr>
          <p:cNvPr id="5" name="Rectangle 4"/>
          <p:cNvSpPr/>
          <p:nvPr/>
        </p:nvSpPr>
        <p:spPr>
          <a:xfrm>
            <a:off x="628649" y="1504841"/>
            <a:ext cx="5187265" cy="5016758"/>
          </a:xfrm>
          <a:prstGeom prst="rect">
            <a:avLst/>
          </a:prstGeom>
        </p:spPr>
        <p:txBody>
          <a:bodyPr wrap="square">
            <a:spAutoFit/>
          </a:bodyPr>
          <a:lstStyle/>
          <a:p>
            <a:r>
              <a:rPr lang="en-US" sz="1600" i="1" dirty="0">
                <a:latin typeface="MinionPro-Regular"/>
              </a:rPr>
              <a:t>The Truth Is Defined by the </a:t>
            </a:r>
            <a:r>
              <a:rPr lang="en-US" sz="1600" i="1" dirty="0" smtClean="0">
                <a:latin typeface="MinionPro-Regular"/>
              </a:rPr>
              <a:t>Majority</a:t>
            </a:r>
          </a:p>
          <a:p>
            <a:pPr marL="285750" indent="-285750">
              <a:buFont typeface="Wingdings" panose="05000000000000000000" pitchFamily="2" charset="2"/>
              <a:buChar char="§"/>
            </a:pPr>
            <a:r>
              <a:rPr lang="en-US" sz="1600" dirty="0">
                <a:latin typeface="MinionPro-Regular"/>
              </a:rPr>
              <a:t>cannot exclusively rely on a single </a:t>
            </a:r>
            <a:r>
              <a:rPr lang="en-US" sz="1600" dirty="0" smtClean="0">
                <a:latin typeface="MinionPro-Regular"/>
              </a:rPr>
              <a:t>node</a:t>
            </a:r>
          </a:p>
          <a:p>
            <a:pPr marL="285750" indent="-285750">
              <a:buFont typeface="Wingdings" panose="05000000000000000000" pitchFamily="2" charset="2"/>
              <a:buChar char="§"/>
            </a:pPr>
            <a:r>
              <a:rPr lang="en-US" sz="1600" dirty="0" smtClean="0">
                <a:latin typeface="MinionPro-Regular"/>
              </a:rPr>
              <a:t>rely </a:t>
            </a:r>
            <a:r>
              <a:rPr lang="en-US" sz="1600" dirty="0">
                <a:latin typeface="MinionPro-Regular"/>
              </a:rPr>
              <a:t>on a </a:t>
            </a:r>
            <a:r>
              <a:rPr lang="en-US" sz="1600" i="1" dirty="0" smtClean="0">
                <a:latin typeface="MinionPro-Regular"/>
              </a:rPr>
              <a:t>quorum, </a:t>
            </a:r>
            <a:r>
              <a:rPr lang="en-US" sz="1600" dirty="0" smtClean="0">
                <a:latin typeface="MinionPro-Regular"/>
              </a:rPr>
              <a:t>voting among the nodes</a:t>
            </a:r>
          </a:p>
          <a:p>
            <a:endParaRPr lang="en-US" sz="1600" i="1" dirty="0" smtClean="0">
              <a:latin typeface="MinionPro-Regular"/>
            </a:endParaRPr>
          </a:p>
          <a:p>
            <a:r>
              <a:rPr lang="en-US" sz="1600" i="1" dirty="0" smtClean="0">
                <a:latin typeface="MinionPro-Regular"/>
              </a:rPr>
              <a:t>The </a:t>
            </a:r>
            <a:r>
              <a:rPr lang="en-US" sz="1600" i="1" dirty="0">
                <a:latin typeface="MinionPro-Regular"/>
              </a:rPr>
              <a:t>leader and the </a:t>
            </a:r>
            <a:r>
              <a:rPr lang="en-US" sz="1600" i="1" dirty="0" smtClean="0">
                <a:latin typeface="MinionPro-Regular"/>
              </a:rPr>
              <a:t>lock</a:t>
            </a:r>
          </a:p>
          <a:p>
            <a:pPr marL="285750" indent="-285750">
              <a:buFont typeface="Wingdings" panose="05000000000000000000" pitchFamily="2" charset="2"/>
              <a:buChar char="§"/>
            </a:pPr>
            <a:r>
              <a:rPr lang="en-US" sz="1600" dirty="0" smtClean="0">
                <a:latin typeface="MinionPro-Regular"/>
              </a:rPr>
              <a:t>Situation of only-one: leader, lock, etc.</a:t>
            </a:r>
          </a:p>
          <a:p>
            <a:pPr marL="285750" indent="-285750">
              <a:buFont typeface="Wingdings" panose="05000000000000000000" pitchFamily="2" charset="2"/>
              <a:buChar char="§"/>
            </a:pPr>
            <a:r>
              <a:rPr lang="en-US" sz="1600" dirty="0" smtClean="0">
                <a:latin typeface="MinionPro-Regular"/>
              </a:rPr>
              <a:t>Even </a:t>
            </a:r>
            <a:r>
              <a:rPr lang="en-US" sz="1600" dirty="0">
                <a:latin typeface="MinionPro-Regular"/>
              </a:rPr>
              <a:t>if a node believes that </a:t>
            </a:r>
            <a:r>
              <a:rPr lang="en-US" sz="1600" dirty="0" smtClean="0">
                <a:latin typeface="MinionPro-Regular"/>
              </a:rPr>
              <a:t>it is </a:t>
            </a:r>
            <a:r>
              <a:rPr lang="en-US" sz="1600" dirty="0">
                <a:latin typeface="MinionPro-Regular"/>
              </a:rPr>
              <a:t>“the chosen one</a:t>
            </a:r>
            <a:r>
              <a:rPr lang="en-US" sz="1600" dirty="0" smtClean="0">
                <a:latin typeface="MinionPro-Regular"/>
              </a:rPr>
              <a:t>”, doesn’t mean a quorum of nodes agree</a:t>
            </a:r>
          </a:p>
          <a:p>
            <a:pPr marL="742950" lvl="1" indent="-285750">
              <a:buFont typeface="Wingdings" panose="05000000000000000000" pitchFamily="2" charset="2"/>
              <a:buChar char="§"/>
            </a:pPr>
            <a:r>
              <a:rPr lang="en-US" sz="1600" i="1" dirty="0" smtClean="0">
                <a:latin typeface="MinionPro-Regular"/>
              </a:rPr>
              <a:t>Fencing tokens </a:t>
            </a:r>
            <a:r>
              <a:rPr lang="en-US" sz="1600" dirty="0" smtClean="0">
                <a:latin typeface="MinionPro-Regular"/>
              </a:rPr>
              <a:t>in lock service, but require resource to actively check tokens</a:t>
            </a:r>
          </a:p>
          <a:p>
            <a:pPr marL="742950" lvl="1" indent="-285750">
              <a:buFont typeface="Wingdings" panose="05000000000000000000" pitchFamily="2" charset="2"/>
              <a:buChar char="§"/>
            </a:pPr>
            <a:endParaRPr lang="en-US" sz="1600" dirty="0">
              <a:latin typeface="MinionPro-Regular"/>
            </a:endParaRPr>
          </a:p>
          <a:p>
            <a:r>
              <a:rPr lang="en-US" sz="1600" i="1" dirty="0">
                <a:latin typeface="MinionPro-Regular"/>
              </a:rPr>
              <a:t>Byzantine Faults</a:t>
            </a:r>
          </a:p>
          <a:p>
            <a:pPr marL="285750" indent="-285750">
              <a:buFont typeface="Wingdings" panose="05000000000000000000" pitchFamily="2" charset="2"/>
              <a:buChar char="§"/>
            </a:pPr>
            <a:r>
              <a:rPr lang="en-US" sz="1600" dirty="0">
                <a:latin typeface="MinionPro-Regular"/>
              </a:rPr>
              <a:t>So far we assume that nodes are unreliable but honest.</a:t>
            </a:r>
          </a:p>
          <a:p>
            <a:pPr marL="285750" indent="-285750">
              <a:buFont typeface="Wingdings" panose="05000000000000000000" pitchFamily="2" charset="2"/>
              <a:buChar char="§"/>
            </a:pPr>
            <a:r>
              <a:rPr lang="en-US" sz="1600" dirty="0">
                <a:latin typeface="MinionPro-Regular"/>
              </a:rPr>
              <a:t>The risk of node may lie is known as Byzantine Faults</a:t>
            </a:r>
          </a:p>
          <a:p>
            <a:pPr marL="285750" indent="-285750">
              <a:buFont typeface="Wingdings" panose="05000000000000000000" pitchFamily="2" charset="2"/>
              <a:buChar char="§"/>
            </a:pPr>
            <a:r>
              <a:rPr lang="en-US" sz="1600" dirty="0">
                <a:latin typeface="MinionPro-Regular"/>
              </a:rPr>
              <a:t>the problem of reaching consensus in this untrusting environment is known as the </a:t>
            </a:r>
            <a:r>
              <a:rPr lang="en-US" sz="1600" b="1" i="1" dirty="0">
                <a:latin typeface="MinionPro-Regular"/>
              </a:rPr>
              <a:t>Byzantine Generals Problem</a:t>
            </a:r>
          </a:p>
          <a:p>
            <a:pPr marL="285750" indent="-285750">
              <a:buFont typeface="Wingdings" panose="05000000000000000000" pitchFamily="2" charset="2"/>
              <a:buChar char="§"/>
            </a:pPr>
            <a:r>
              <a:rPr lang="en-US" sz="1600" b="1" i="1" dirty="0">
                <a:latin typeface="MinionPro-Regular"/>
              </a:rPr>
              <a:t>Byzantine </a:t>
            </a:r>
            <a:r>
              <a:rPr lang="en-US" sz="1600" b="1" i="1" dirty="0" smtClean="0">
                <a:latin typeface="MinionPro-Regular"/>
              </a:rPr>
              <a:t>fault-tolerant</a:t>
            </a:r>
            <a:endParaRPr lang="en-US" sz="1600" dirty="0" smtClean="0">
              <a:latin typeface="MinionPro-Regular"/>
            </a:endParaRPr>
          </a:p>
        </p:txBody>
      </p:sp>
      <p:pic>
        <p:nvPicPr>
          <p:cNvPr id="6" name="Picture 5"/>
          <p:cNvPicPr>
            <a:picLocks noChangeAspect="1"/>
          </p:cNvPicPr>
          <p:nvPr/>
        </p:nvPicPr>
        <p:blipFill>
          <a:blip r:embed="rId2"/>
          <a:stretch>
            <a:fillRect/>
          </a:stretch>
        </p:blipFill>
        <p:spPr>
          <a:xfrm>
            <a:off x="6559894" y="1307129"/>
            <a:ext cx="4572000" cy="1763193"/>
          </a:xfrm>
          <a:prstGeom prst="rect">
            <a:avLst/>
          </a:prstGeom>
        </p:spPr>
      </p:pic>
      <p:sp>
        <p:nvSpPr>
          <p:cNvPr id="7" name="Rectangle 6"/>
          <p:cNvSpPr/>
          <p:nvPr/>
        </p:nvSpPr>
        <p:spPr>
          <a:xfrm>
            <a:off x="7073838" y="3070322"/>
            <a:ext cx="3060261" cy="276999"/>
          </a:xfrm>
          <a:prstGeom prst="rect">
            <a:avLst/>
          </a:prstGeom>
        </p:spPr>
        <p:txBody>
          <a:bodyPr wrap="none">
            <a:spAutoFit/>
          </a:bodyPr>
          <a:lstStyle/>
          <a:p>
            <a:r>
              <a:rPr lang="en-US" sz="1200" dirty="0"/>
              <a:t>Incorrect implementation of a distributed lock</a:t>
            </a:r>
          </a:p>
        </p:txBody>
      </p:sp>
      <p:pic>
        <p:nvPicPr>
          <p:cNvPr id="8" name="Picture 7"/>
          <p:cNvPicPr>
            <a:picLocks noChangeAspect="1"/>
          </p:cNvPicPr>
          <p:nvPr/>
        </p:nvPicPr>
        <p:blipFill>
          <a:blip r:embed="rId3"/>
          <a:stretch>
            <a:fillRect/>
          </a:stretch>
        </p:blipFill>
        <p:spPr>
          <a:xfrm>
            <a:off x="6559894" y="3549603"/>
            <a:ext cx="4572000" cy="1672190"/>
          </a:xfrm>
          <a:prstGeom prst="rect">
            <a:avLst/>
          </a:prstGeom>
        </p:spPr>
      </p:pic>
      <p:sp>
        <p:nvSpPr>
          <p:cNvPr id="9" name="Rectangle 8"/>
          <p:cNvSpPr/>
          <p:nvPr/>
        </p:nvSpPr>
        <p:spPr>
          <a:xfrm>
            <a:off x="6952736" y="5254797"/>
            <a:ext cx="4025838" cy="276999"/>
          </a:xfrm>
          <a:prstGeom prst="rect">
            <a:avLst/>
          </a:prstGeom>
        </p:spPr>
        <p:txBody>
          <a:bodyPr wrap="square">
            <a:spAutoFit/>
          </a:bodyPr>
          <a:lstStyle/>
          <a:p>
            <a:r>
              <a:rPr lang="en-US" sz="1200" dirty="0"/>
              <a:t>allowing writes only in the order of </a:t>
            </a:r>
            <a:r>
              <a:rPr lang="en-US" sz="1200" dirty="0" smtClean="0"/>
              <a:t>increasing fencing </a:t>
            </a:r>
            <a:r>
              <a:rPr lang="en-US" sz="1200" dirty="0"/>
              <a:t>tokens.</a:t>
            </a:r>
          </a:p>
        </p:txBody>
      </p:sp>
    </p:spTree>
    <p:extLst>
      <p:ext uri="{BB962C8B-B14F-4D97-AF65-F5344CB8AC3E}">
        <p14:creationId xmlns:p14="http://schemas.microsoft.com/office/powerpoint/2010/main" val="36225957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28649" y="365126"/>
            <a:ext cx="11003177" cy="1325563"/>
          </a:xfrm>
        </p:spPr>
        <p:txBody>
          <a:bodyPr>
            <a:normAutofit/>
          </a:bodyPr>
          <a:lstStyle/>
          <a:p>
            <a:r>
              <a:rPr lang="en-US" sz="3600" dirty="0" smtClean="0">
                <a:solidFill>
                  <a:srgbClr val="FF9B33"/>
                </a:solidFill>
                <a:latin typeface="Arial" panose="020B0604020202020204" pitchFamily="34" charset="0"/>
              </a:rPr>
              <a:t>Consistency and Consensus</a:t>
            </a:r>
            <a:endParaRPr lang="en-US" dirty="0"/>
          </a:p>
        </p:txBody>
      </p:sp>
    </p:spTree>
    <p:extLst>
      <p:ext uri="{BB962C8B-B14F-4D97-AF65-F5344CB8AC3E}">
        <p14:creationId xmlns:p14="http://schemas.microsoft.com/office/powerpoint/2010/main" val="15641233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685799" y="895350"/>
            <a:ext cx="10847173" cy="1954941"/>
          </a:xfrm>
        </p:spPr>
        <p:txBody>
          <a:bodyPr>
            <a:normAutofit/>
          </a:bodyPr>
          <a:lstStyle/>
          <a:p>
            <a:r>
              <a:rPr lang="en-US" sz="4800" dirty="0" smtClean="0">
                <a:solidFill>
                  <a:srgbClr val="FF9B33"/>
                </a:solidFill>
                <a:latin typeface="Arial" panose="020B0604020202020204" pitchFamily="34" charset="0"/>
              </a:rPr>
              <a:t>Design P</a:t>
            </a:r>
            <a:r>
              <a:rPr lang="en-US" altLang="zh-CN" sz="4800" dirty="0" smtClean="0">
                <a:solidFill>
                  <a:srgbClr val="FF9B33"/>
                </a:solidFill>
                <a:latin typeface="Arial" panose="020B0604020202020204" pitchFamily="34" charset="0"/>
              </a:rPr>
              <a:t>attern</a:t>
            </a:r>
            <a:r>
              <a:rPr lang="en-US" sz="4800" dirty="0" smtClean="0">
                <a:solidFill>
                  <a:srgbClr val="FF9B33"/>
                </a:solidFill>
                <a:latin typeface="Arial" panose="020B0604020202020204" pitchFamily="34" charset="0"/>
              </a:rPr>
              <a:t/>
            </a:r>
            <a:br>
              <a:rPr lang="en-US" sz="4800" dirty="0" smtClean="0">
                <a:solidFill>
                  <a:srgbClr val="FF9B33"/>
                </a:solidFill>
                <a:latin typeface="Arial" panose="020B0604020202020204" pitchFamily="34" charset="0"/>
              </a:rPr>
            </a:br>
            <a:r>
              <a:rPr lang="en-US" sz="4800" dirty="0" smtClean="0">
                <a:solidFill>
                  <a:srgbClr val="FF9B33"/>
                </a:solidFill>
                <a:latin typeface="Arial" panose="020B0604020202020204" pitchFamily="34" charset="0"/>
              </a:rPr>
              <a:t> </a:t>
            </a:r>
            <a:r>
              <a:rPr lang="en-US" sz="4800" dirty="0">
                <a:solidFill>
                  <a:srgbClr val="FF9B33"/>
                </a:solidFill>
                <a:latin typeface="Arial" panose="020B0604020202020204" pitchFamily="34" charset="0"/>
              </a:rPr>
              <a:t>Lecture C</a:t>
            </a:r>
            <a:endParaRPr lang="en-US" sz="4800" dirty="0"/>
          </a:p>
        </p:txBody>
      </p:sp>
      <p:sp>
        <p:nvSpPr>
          <p:cNvPr id="5" name="Title 1"/>
          <p:cNvSpPr txBox="1">
            <a:spLocks/>
          </p:cNvSpPr>
          <p:nvPr/>
        </p:nvSpPr>
        <p:spPr>
          <a:xfrm>
            <a:off x="743464" y="3015049"/>
            <a:ext cx="10847173" cy="140665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smtClean="0">
                <a:solidFill>
                  <a:srgbClr val="FF9B33"/>
                </a:solidFill>
                <a:latin typeface="Arial" panose="020B0604020202020204" pitchFamily="34" charset="0"/>
              </a:rPr>
              <a:t>April </a:t>
            </a:r>
            <a:r>
              <a:rPr lang="en-US" altLang="zh-CN" sz="4000" dirty="0" smtClean="0">
                <a:solidFill>
                  <a:srgbClr val="FF9B33"/>
                </a:solidFill>
                <a:latin typeface="Arial" panose="020B0604020202020204" pitchFamily="34" charset="0"/>
              </a:rPr>
              <a:t>25</a:t>
            </a:r>
            <a:r>
              <a:rPr lang="en-US" sz="4000" dirty="0" smtClean="0">
                <a:solidFill>
                  <a:srgbClr val="FF9B33"/>
                </a:solidFill>
                <a:latin typeface="Arial" panose="020B0604020202020204" pitchFamily="34" charset="0"/>
              </a:rPr>
              <a:t>, 2020</a:t>
            </a:r>
            <a:endParaRPr lang="en-US" sz="4000" dirty="0"/>
          </a:p>
        </p:txBody>
      </p:sp>
    </p:spTree>
    <p:extLst>
      <p:ext uri="{BB962C8B-B14F-4D97-AF65-F5344CB8AC3E}">
        <p14:creationId xmlns:p14="http://schemas.microsoft.com/office/powerpoint/2010/main" val="34997074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49" y="365126"/>
            <a:ext cx="11003177" cy="1325563"/>
          </a:xfrm>
        </p:spPr>
        <p:txBody>
          <a:bodyPr>
            <a:normAutofit/>
          </a:bodyPr>
          <a:lstStyle/>
          <a:p>
            <a:r>
              <a:rPr lang="en-US" sz="3600" dirty="0" smtClean="0">
                <a:solidFill>
                  <a:srgbClr val="FF9B33"/>
                </a:solidFill>
                <a:latin typeface="Arial" panose="020B0604020202020204" pitchFamily="34" charset="0"/>
              </a:rPr>
              <a:t>S</a:t>
            </a:r>
            <a:r>
              <a:rPr lang="en-US" altLang="zh-CN" sz="3600" dirty="0" smtClean="0">
                <a:solidFill>
                  <a:srgbClr val="FF9B33"/>
                </a:solidFill>
                <a:latin typeface="Arial" panose="020B0604020202020204" pitchFamily="34" charset="0"/>
              </a:rPr>
              <a:t>trategy Pattern</a:t>
            </a:r>
            <a:endParaRPr lang="en-US" dirty="0"/>
          </a:p>
        </p:txBody>
      </p:sp>
      <p:sp>
        <p:nvSpPr>
          <p:cNvPr id="5" name="Rectangle 4"/>
          <p:cNvSpPr/>
          <p:nvPr/>
        </p:nvSpPr>
        <p:spPr>
          <a:xfrm>
            <a:off x="385631" y="2385329"/>
            <a:ext cx="3576769" cy="3046988"/>
          </a:xfrm>
          <a:prstGeom prst="rect">
            <a:avLst/>
          </a:prstGeom>
        </p:spPr>
        <p:txBody>
          <a:bodyPr wrap="square">
            <a:spAutoFit/>
          </a:bodyPr>
          <a:lstStyle/>
          <a:p>
            <a:r>
              <a:rPr lang="en-US" sz="1600" b="1" i="1" dirty="0" smtClean="0">
                <a:latin typeface="MinionPro-Regular"/>
              </a:rPr>
              <a:t>Principle</a:t>
            </a:r>
            <a:r>
              <a:rPr lang="en-US" sz="1600" dirty="0" smtClean="0">
                <a:latin typeface="MinionPro-Regular"/>
              </a:rPr>
              <a:t>:</a:t>
            </a:r>
          </a:p>
          <a:p>
            <a:pPr marL="285750" indent="-285750">
              <a:buFont typeface="Wingdings" panose="05000000000000000000" pitchFamily="2" charset="2"/>
              <a:buChar char="§"/>
            </a:pPr>
            <a:endParaRPr lang="en-US" sz="1600" dirty="0" smtClean="0">
              <a:latin typeface="MinionPro-Regular"/>
            </a:endParaRPr>
          </a:p>
          <a:p>
            <a:pPr marL="285750" indent="-285750">
              <a:buFont typeface="Wingdings" panose="05000000000000000000" pitchFamily="2" charset="2"/>
              <a:buChar char="§"/>
            </a:pPr>
            <a:r>
              <a:rPr lang="en-US" sz="1600" dirty="0" smtClean="0">
                <a:latin typeface="MinionPro-Regular"/>
              </a:rPr>
              <a:t>Identify the aspects of your application that vary and separate them from what stays the same.</a:t>
            </a:r>
          </a:p>
          <a:p>
            <a:pPr marL="285750" indent="-285750">
              <a:buFont typeface="Wingdings" panose="05000000000000000000" pitchFamily="2" charset="2"/>
              <a:buChar char="§"/>
            </a:pPr>
            <a:endParaRPr lang="en-US" sz="1600" dirty="0" smtClean="0">
              <a:latin typeface="MinionPro-Regular"/>
            </a:endParaRPr>
          </a:p>
          <a:p>
            <a:pPr marL="285750" indent="-285750">
              <a:buFont typeface="Wingdings" panose="05000000000000000000" pitchFamily="2" charset="2"/>
              <a:buChar char="§"/>
            </a:pPr>
            <a:r>
              <a:rPr lang="en-US" sz="1600" dirty="0" smtClean="0">
                <a:latin typeface="MinionPro-Regular"/>
              </a:rPr>
              <a:t>Program </a:t>
            </a:r>
            <a:r>
              <a:rPr lang="en-US" sz="1600" dirty="0">
                <a:latin typeface="MinionPro-Regular"/>
              </a:rPr>
              <a:t>to an interface, not an </a:t>
            </a:r>
            <a:r>
              <a:rPr lang="en-US" sz="1600" dirty="0" smtClean="0">
                <a:latin typeface="MinionPro-Regular"/>
              </a:rPr>
              <a:t>implementation.</a:t>
            </a:r>
          </a:p>
          <a:p>
            <a:pPr marL="285750" indent="-285750">
              <a:buFont typeface="Wingdings" panose="05000000000000000000" pitchFamily="2" charset="2"/>
              <a:buChar char="§"/>
            </a:pPr>
            <a:endParaRPr lang="en-US" sz="1600" dirty="0" smtClean="0">
              <a:latin typeface="MinionPro-Regular"/>
            </a:endParaRPr>
          </a:p>
          <a:p>
            <a:pPr marL="285750" indent="-285750">
              <a:buFont typeface="Wingdings" panose="05000000000000000000" pitchFamily="2" charset="2"/>
              <a:buChar char="§"/>
            </a:pPr>
            <a:r>
              <a:rPr lang="en-US" sz="1600" dirty="0" smtClean="0">
                <a:latin typeface="MinionPro-Regular"/>
              </a:rPr>
              <a:t>Favor </a:t>
            </a:r>
            <a:r>
              <a:rPr lang="en-US" sz="1600" b="1" dirty="0">
                <a:latin typeface="MinionPro-Regular"/>
              </a:rPr>
              <a:t>composition</a:t>
            </a:r>
            <a:r>
              <a:rPr lang="en-US" sz="1600" dirty="0">
                <a:latin typeface="MinionPro-Regular"/>
              </a:rPr>
              <a:t> over </a:t>
            </a:r>
            <a:r>
              <a:rPr lang="en-US" sz="1600" b="1" dirty="0">
                <a:latin typeface="MinionPro-Regular"/>
              </a:rPr>
              <a:t>inheritance</a:t>
            </a:r>
            <a:r>
              <a:rPr lang="en-US" sz="1600" dirty="0">
                <a:latin typeface="MinionPro-Regular"/>
              </a:rPr>
              <a:t>. </a:t>
            </a:r>
            <a:r>
              <a:rPr lang="en-US" sz="1600" dirty="0" smtClean="0">
                <a:latin typeface="MinionPro-Regular"/>
              </a:rPr>
              <a:t>It lets </a:t>
            </a:r>
            <a:r>
              <a:rPr lang="en-US" sz="1600" dirty="0">
                <a:latin typeface="MinionPro-Regular"/>
              </a:rPr>
              <a:t>you change behavior at </a:t>
            </a:r>
            <a:r>
              <a:rPr lang="en-US" sz="1600" dirty="0" smtClean="0">
                <a:latin typeface="MinionPro-Regular"/>
              </a:rPr>
              <a:t>runtime.</a:t>
            </a:r>
            <a:endParaRPr lang="en-US" sz="1600" dirty="0">
              <a:latin typeface="MinionPro-Regular"/>
            </a:endParaRPr>
          </a:p>
        </p:txBody>
      </p:sp>
      <p:sp>
        <p:nvSpPr>
          <p:cNvPr id="3" name="Rectangle 2"/>
          <p:cNvSpPr/>
          <p:nvPr/>
        </p:nvSpPr>
        <p:spPr>
          <a:xfrm>
            <a:off x="385631" y="1446423"/>
            <a:ext cx="11489211" cy="646331"/>
          </a:xfrm>
          <a:prstGeom prst="rect">
            <a:avLst/>
          </a:prstGeom>
        </p:spPr>
        <p:txBody>
          <a:bodyPr wrap="square">
            <a:spAutoFit/>
          </a:bodyPr>
          <a:lstStyle/>
          <a:p>
            <a:r>
              <a:rPr lang="en-US" b="1" dirty="0">
                <a:latin typeface="Baskerville-Bold"/>
              </a:rPr>
              <a:t>The Strategy Pattern </a:t>
            </a:r>
            <a:r>
              <a:rPr lang="en-US" dirty="0">
                <a:latin typeface="Baskerville"/>
              </a:rPr>
              <a:t>defines a family of </a:t>
            </a:r>
            <a:r>
              <a:rPr lang="en-US" dirty="0" smtClean="0">
                <a:latin typeface="Baskerville"/>
              </a:rPr>
              <a:t>algorithms, encapsulates </a:t>
            </a:r>
            <a:r>
              <a:rPr lang="en-US" dirty="0">
                <a:latin typeface="Baskerville"/>
              </a:rPr>
              <a:t>each one, and makes them </a:t>
            </a:r>
            <a:r>
              <a:rPr lang="en-US" dirty="0" smtClean="0">
                <a:latin typeface="Baskerville"/>
              </a:rPr>
              <a:t>interchangeable. Strategy </a:t>
            </a:r>
            <a:r>
              <a:rPr lang="en-US" dirty="0">
                <a:latin typeface="Baskerville"/>
              </a:rPr>
              <a:t>lets the algorithm vary independently </a:t>
            </a:r>
            <a:r>
              <a:rPr lang="en-US" dirty="0" smtClean="0">
                <a:latin typeface="Baskerville"/>
              </a:rPr>
              <a:t>from clients </a:t>
            </a:r>
            <a:r>
              <a:rPr lang="en-US" dirty="0">
                <a:latin typeface="Baskerville"/>
              </a:rPr>
              <a:t>that use it.</a:t>
            </a:r>
            <a:endParaRPr lang="en-US" dirty="0"/>
          </a:p>
        </p:txBody>
      </p:sp>
      <p:pic>
        <p:nvPicPr>
          <p:cNvPr id="12" name="Picture 11"/>
          <p:cNvPicPr>
            <a:picLocks noChangeAspect="1"/>
          </p:cNvPicPr>
          <p:nvPr/>
        </p:nvPicPr>
        <p:blipFill>
          <a:blip r:embed="rId2"/>
          <a:stretch>
            <a:fillRect/>
          </a:stretch>
        </p:blipFill>
        <p:spPr>
          <a:xfrm>
            <a:off x="4151869" y="2013459"/>
            <a:ext cx="7315200" cy="4704498"/>
          </a:xfrm>
          <a:prstGeom prst="rect">
            <a:avLst/>
          </a:prstGeom>
        </p:spPr>
      </p:pic>
    </p:spTree>
    <p:extLst>
      <p:ext uri="{BB962C8B-B14F-4D97-AF65-F5344CB8AC3E}">
        <p14:creationId xmlns:p14="http://schemas.microsoft.com/office/powerpoint/2010/main" val="14460279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49" y="365126"/>
            <a:ext cx="11003177" cy="1325563"/>
          </a:xfrm>
        </p:spPr>
        <p:txBody>
          <a:bodyPr>
            <a:normAutofit/>
          </a:bodyPr>
          <a:lstStyle/>
          <a:p>
            <a:r>
              <a:rPr lang="en-US" sz="3600" dirty="0" smtClean="0">
                <a:solidFill>
                  <a:srgbClr val="FF9B33"/>
                </a:solidFill>
                <a:latin typeface="Arial" panose="020B0604020202020204" pitchFamily="34" charset="0"/>
              </a:rPr>
              <a:t>Observer Pattern</a:t>
            </a:r>
            <a:endParaRPr lang="en-US" dirty="0"/>
          </a:p>
        </p:txBody>
      </p:sp>
      <p:sp>
        <p:nvSpPr>
          <p:cNvPr id="5" name="Rectangle 4"/>
          <p:cNvSpPr/>
          <p:nvPr/>
        </p:nvSpPr>
        <p:spPr>
          <a:xfrm>
            <a:off x="742691" y="1436641"/>
            <a:ext cx="10775092" cy="646331"/>
          </a:xfrm>
          <a:prstGeom prst="rect">
            <a:avLst/>
          </a:prstGeom>
        </p:spPr>
        <p:txBody>
          <a:bodyPr wrap="square">
            <a:spAutoFit/>
          </a:bodyPr>
          <a:lstStyle/>
          <a:p>
            <a:r>
              <a:rPr lang="en-US" b="1" dirty="0">
                <a:latin typeface="Baskerville"/>
              </a:rPr>
              <a:t>The Observer Pattern </a:t>
            </a:r>
            <a:r>
              <a:rPr lang="en-US" dirty="0">
                <a:latin typeface="Baskerville"/>
              </a:rPr>
              <a:t>defines a </a:t>
            </a:r>
            <a:r>
              <a:rPr lang="en-US" dirty="0" smtClean="0">
                <a:latin typeface="Baskerville"/>
              </a:rPr>
              <a:t>one-to-many dependency </a:t>
            </a:r>
            <a:r>
              <a:rPr lang="en-US" dirty="0">
                <a:latin typeface="Baskerville"/>
              </a:rPr>
              <a:t>between objects so that when </a:t>
            </a:r>
            <a:r>
              <a:rPr lang="en-US" dirty="0" smtClean="0">
                <a:latin typeface="Baskerville"/>
              </a:rPr>
              <a:t>one object </a:t>
            </a:r>
            <a:r>
              <a:rPr lang="en-US" dirty="0">
                <a:latin typeface="Baskerville"/>
              </a:rPr>
              <a:t>changes state, all of its dependents </a:t>
            </a:r>
            <a:r>
              <a:rPr lang="en-US" dirty="0" smtClean="0">
                <a:latin typeface="Baskerville"/>
              </a:rPr>
              <a:t>are notified </a:t>
            </a:r>
            <a:r>
              <a:rPr lang="en-US" dirty="0">
                <a:latin typeface="Baskerville"/>
              </a:rPr>
              <a:t>and updated automatically.</a:t>
            </a:r>
          </a:p>
        </p:txBody>
      </p:sp>
      <p:pic>
        <p:nvPicPr>
          <p:cNvPr id="6" name="Picture 5"/>
          <p:cNvPicPr>
            <a:picLocks noChangeAspect="1"/>
          </p:cNvPicPr>
          <p:nvPr/>
        </p:nvPicPr>
        <p:blipFill>
          <a:blip r:embed="rId2"/>
          <a:stretch>
            <a:fillRect/>
          </a:stretch>
        </p:blipFill>
        <p:spPr>
          <a:xfrm>
            <a:off x="4453453" y="2175372"/>
            <a:ext cx="7315200" cy="4493158"/>
          </a:xfrm>
          <a:prstGeom prst="rect">
            <a:avLst/>
          </a:prstGeom>
        </p:spPr>
      </p:pic>
      <p:sp>
        <p:nvSpPr>
          <p:cNvPr id="7" name="Rectangle 6"/>
          <p:cNvSpPr/>
          <p:nvPr/>
        </p:nvSpPr>
        <p:spPr>
          <a:xfrm>
            <a:off x="385631" y="2385329"/>
            <a:ext cx="3576769" cy="1323439"/>
          </a:xfrm>
          <a:prstGeom prst="rect">
            <a:avLst/>
          </a:prstGeom>
        </p:spPr>
        <p:txBody>
          <a:bodyPr wrap="square">
            <a:spAutoFit/>
          </a:bodyPr>
          <a:lstStyle/>
          <a:p>
            <a:r>
              <a:rPr lang="en-US" sz="1600" b="1" i="1" dirty="0" smtClean="0">
                <a:latin typeface="MinionPro-Regular"/>
              </a:rPr>
              <a:t>Principle</a:t>
            </a:r>
            <a:r>
              <a:rPr lang="en-US" sz="1600" dirty="0" smtClean="0">
                <a:latin typeface="MinionPro-Regular"/>
              </a:rPr>
              <a:t>:</a:t>
            </a:r>
          </a:p>
          <a:p>
            <a:pPr marL="285750" indent="-285750">
              <a:buFont typeface="Wingdings" panose="05000000000000000000" pitchFamily="2" charset="2"/>
              <a:buChar char="§"/>
            </a:pPr>
            <a:endParaRPr lang="en-US" sz="1600" dirty="0" smtClean="0">
              <a:latin typeface="MinionPro-Regular"/>
            </a:endParaRPr>
          </a:p>
          <a:p>
            <a:pPr marL="285750" indent="-285750">
              <a:buFont typeface="Wingdings" panose="05000000000000000000" pitchFamily="2" charset="2"/>
              <a:buChar char="§"/>
            </a:pPr>
            <a:r>
              <a:rPr lang="en-US" sz="1600" dirty="0">
                <a:latin typeface="MinionPro-Regular"/>
              </a:rPr>
              <a:t>Strive for loosely coupled </a:t>
            </a:r>
            <a:r>
              <a:rPr lang="en-US" sz="1600" dirty="0" smtClean="0">
                <a:latin typeface="MinionPro-Regular"/>
              </a:rPr>
              <a:t>designs between </a:t>
            </a:r>
            <a:r>
              <a:rPr lang="en-US" sz="1600" dirty="0">
                <a:latin typeface="MinionPro-Regular"/>
              </a:rPr>
              <a:t>objects that </a:t>
            </a:r>
            <a:r>
              <a:rPr lang="en-US" sz="1600" dirty="0" smtClean="0">
                <a:latin typeface="MinionPro-Regular"/>
              </a:rPr>
              <a:t>interact.</a:t>
            </a:r>
          </a:p>
          <a:p>
            <a:pPr marL="285750" indent="-285750">
              <a:buFont typeface="Wingdings" panose="05000000000000000000" pitchFamily="2" charset="2"/>
              <a:buChar char="§"/>
            </a:pPr>
            <a:endParaRPr lang="en-US" sz="1600" dirty="0">
              <a:latin typeface="MinionPro-Regular"/>
            </a:endParaRPr>
          </a:p>
        </p:txBody>
      </p:sp>
      <p:sp>
        <p:nvSpPr>
          <p:cNvPr id="8" name="Rectangle 7"/>
          <p:cNvSpPr/>
          <p:nvPr/>
        </p:nvSpPr>
        <p:spPr>
          <a:xfrm>
            <a:off x="385631" y="3633362"/>
            <a:ext cx="3576769" cy="2554545"/>
          </a:xfrm>
          <a:prstGeom prst="rect">
            <a:avLst/>
          </a:prstGeom>
        </p:spPr>
        <p:txBody>
          <a:bodyPr wrap="square">
            <a:spAutoFit/>
          </a:bodyPr>
          <a:lstStyle/>
          <a:p>
            <a:r>
              <a:rPr lang="en-US" sz="1600" b="1" i="1" dirty="0" smtClean="0">
                <a:latin typeface="MinionPro-Regular"/>
              </a:rPr>
              <a:t>Summary</a:t>
            </a:r>
            <a:r>
              <a:rPr lang="en-US" sz="1600" dirty="0" smtClean="0">
                <a:latin typeface="MinionPro-Regular"/>
              </a:rPr>
              <a:t>:</a:t>
            </a:r>
          </a:p>
          <a:p>
            <a:pPr marL="285750" indent="-285750">
              <a:buFont typeface="Wingdings" panose="05000000000000000000" pitchFamily="2" charset="2"/>
              <a:buChar char="§"/>
            </a:pPr>
            <a:endParaRPr lang="en-US" sz="1600" dirty="0" smtClean="0">
              <a:latin typeface="MinionPro-Regular"/>
            </a:endParaRPr>
          </a:p>
          <a:p>
            <a:pPr marL="285750" indent="-285750">
              <a:buFont typeface="Wingdings" panose="05000000000000000000" pitchFamily="2" charset="2"/>
              <a:buChar char="§"/>
            </a:pPr>
            <a:r>
              <a:rPr lang="en-US" sz="1600" dirty="0" smtClean="0">
                <a:latin typeface="MinionPro-Regular"/>
              </a:rPr>
              <a:t>Observable subject only need to know about an observer implement a certain interface.</a:t>
            </a:r>
          </a:p>
          <a:p>
            <a:pPr marL="285750" indent="-285750">
              <a:buFont typeface="Wingdings" panose="05000000000000000000" pitchFamily="2" charset="2"/>
              <a:buChar char="§"/>
            </a:pPr>
            <a:r>
              <a:rPr lang="en-US" sz="1600" dirty="0" smtClean="0">
                <a:latin typeface="MinionPro-Regular"/>
              </a:rPr>
              <a:t>Add new observer anytime and no need to modify observable.</a:t>
            </a:r>
          </a:p>
          <a:p>
            <a:pPr marL="285750" indent="-285750">
              <a:buFont typeface="Wingdings" panose="05000000000000000000" pitchFamily="2" charset="2"/>
              <a:buChar char="§"/>
            </a:pPr>
            <a:r>
              <a:rPr lang="en-US" sz="1600" dirty="0" smtClean="0">
                <a:latin typeface="MinionPro-Regular"/>
              </a:rPr>
              <a:t>Change to either one won’t affect the other.</a:t>
            </a:r>
          </a:p>
          <a:p>
            <a:pPr marL="285750" indent="-285750">
              <a:buFont typeface="Wingdings" panose="05000000000000000000" pitchFamily="2" charset="2"/>
              <a:buChar char="§"/>
            </a:pPr>
            <a:endParaRPr lang="en-US" sz="1600" dirty="0">
              <a:latin typeface="MinionPro-Regular"/>
            </a:endParaRPr>
          </a:p>
        </p:txBody>
      </p:sp>
    </p:spTree>
    <p:extLst>
      <p:ext uri="{BB962C8B-B14F-4D97-AF65-F5344CB8AC3E}">
        <p14:creationId xmlns:p14="http://schemas.microsoft.com/office/powerpoint/2010/main" val="8270150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49" y="365126"/>
            <a:ext cx="11003177" cy="1325563"/>
          </a:xfrm>
        </p:spPr>
        <p:txBody>
          <a:bodyPr>
            <a:normAutofit/>
          </a:bodyPr>
          <a:lstStyle/>
          <a:p>
            <a:r>
              <a:rPr lang="en-US" sz="3600" dirty="0" smtClean="0">
                <a:solidFill>
                  <a:srgbClr val="FF9B33"/>
                </a:solidFill>
                <a:latin typeface="Arial" panose="020B0604020202020204" pitchFamily="34" charset="0"/>
              </a:rPr>
              <a:t>Decorator Pattern</a:t>
            </a:r>
            <a:endParaRPr lang="en-US" dirty="0"/>
          </a:p>
        </p:txBody>
      </p:sp>
      <p:sp>
        <p:nvSpPr>
          <p:cNvPr id="5" name="Rectangle 4"/>
          <p:cNvSpPr/>
          <p:nvPr/>
        </p:nvSpPr>
        <p:spPr>
          <a:xfrm>
            <a:off x="385630" y="2142902"/>
            <a:ext cx="3444964" cy="1323439"/>
          </a:xfrm>
          <a:prstGeom prst="rect">
            <a:avLst/>
          </a:prstGeom>
        </p:spPr>
        <p:txBody>
          <a:bodyPr wrap="square">
            <a:spAutoFit/>
          </a:bodyPr>
          <a:lstStyle/>
          <a:p>
            <a:r>
              <a:rPr lang="en-US" sz="1600" b="1" i="1" dirty="0" smtClean="0">
                <a:latin typeface="MinionPro-Regular"/>
              </a:rPr>
              <a:t>Principle</a:t>
            </a:r>
            <a:r>
              <a:rPr lang="en-US" sz="1600" dirty="0" smtClean="0">
                <a:latin typeface="MinionPro-Regular"/>
              </a:rPr>
              <a:t>:</a:t>
            </a:r>
          </a:p>
          <a:p>
            <a:pPr marL="285750" indent="-285750">
              <a:buFont typeface="Wingdings" panose="05000000000000000000" pitchFamily="2" charset="2"/>
              <a:buChar char="§"/>
            </a:pPr>
            <a:endParaRPr lang="en-US" sz="1600" dirty="0" smtClean="0">
              <a:latin typeface="MinionPro-Regular"/>
            </a:endParaRPr>
          </a:p>
          <a:p>
            <a:pPr marL="285750" indent="-285750">
              <a:buFont typeface="Wingdings" panose="05000000000000000000" pitchFamily="2" charset="2"/>
              <a:buChar char="§"/>
            </a:pPr>
            <a:r>
              <a:rPr lang="en-US" sz="1600" dirty="0">
                <a:latin typeface="MinionPro-Regular"/>
              </a:rPr>
              <a:t>Classes should be </a:t>
            </a:r>
            <a:r>
              <a:rPr lang="en-US" sz="1600" dirty="0" smtClean="0">
                <a:latin typeface="MinionPro-Regular"/>
              </a:rPr>
              <a:t>open for </a:t>
            </a:r>
            <a:r>
              <a:rPr lang="en-US" sz="1600" dirty="0">
                <a:latin typeface="MinionPro-Regular"/>
              </a:rPr>
              <a:t>extension, but closed </a:t>
            </a:r>
            <a:r>
              <a:rPr lang="en-US" sz="1600" dirty="0" smtClean="0">
                <a:latin typeface="MinionPro-Regular"/>
              </a:rPr>
              <a:t>for modification.</a:t>
            </a:r>
            <a:endParaRPr lang="en-US" sz="1600" dirty="0">
              <a:latin typeface="MinionPro-Regular"/>
            </a:endParaRPr>
          </a:p>
        </p:txBody>
      </p:sp>
      <p:sp>
        <p:nvSpPr>
          <p:cNvPr id="6" name="Rectangle 5"/>
          <p:cNvSpPr/>
          <p:nvPr/>
        </p:nvSpPr>
        <p:spPr>
          <a:xfrm>
            <a:off x="628648" y="1329550"/>
            <a:ext cx="11003177" cy="646331"/>
          </a:xfrm>
          <a:prstGeom prst="rect">
            <a:avLst/>
          </a:prstGeom>
        </p:spPr>
        <p:txBody>
          <a:bodyPr wrap="square">
            <a:spAutoFit/>
          </a:bodyPr>
          <a:lstStyle/>
          <a:p>
            <a:r>
              <a:rPr lang="en-US" b="1" dirty="0">
                <a:latin typeface="Baskerville"/>
              </a:rPr>
              <a:t>The Decorator Pattern </a:t>
            </a:r>
            <a:r>
              <a:rPr lang="en-US" dirty="0">
                <a:latin typeface="Baskerville"/>
              </a:rPr>
              <a:t>attaches additional responsibilities to an object dynamically. Decorators provide a flexible alternative to </a:t>
            </a:r>
            <a:r>
              <a:rPr lang="en-US" dirty="0" smtClean="0">
                <a:latin typeface="Baskerville"/>
              </a:rPr>
              <a:t>sub-classing </a:t>
            </a:r>
            <a:r>
              <a:rPr lang="en-US" dirty="0">
                <a:latin typeface="Baskerville"/>
              </a:rPr>
              <a:t>for extending functionality.</a:t>
            </a:r>
          </a:p>
        </p:txBody>
      </p:sp>
      <p:pic>
        <p:nvPicPr>
          <p:cNvPr id="7" name="Picture 6"/>
          <p:cNvPicPr>
            <a:picLocks noChangeAspect="1"/>
          </p:cNvPicPr>
          <p:nvPr/>
        </p:nvPicPr>
        <p:blipFill>
          <a:blip r:embed="rId2"/>
          <a:stretch>
            <a:fillRect/>
          </a:stretch>
        </p:blipFill>
        <p:spPr>
          <a:xfrm>
            <a:off x="5429637" y="1966128"/>
            <a:ext cx="6400800" cy="4714222"/>
          </a:xfrm>
          <a:prstGeom prst="rect">
            <a:avLst/>
          </a:prstGeom>
        </p:spPr>
      </p:pic>
      <p:sp>
        <p:nvSpPr>
          <p:cNvPr id="8" name="Rectangle 7"/>
          <p:cNvSpPr/>
          <p:nvPr/>
        </p:nvSpPr>
        <p:spPr>
          <a:xfrm>
            <a:off x="385630" y="3633362"/>
            <a:ext cx="5216099" cy="3046988"/>
          </a:xfrm>
          <a:prstGeom prst="rect">
            <a:avLst/>
          </a:prstGeom>
        </p:spPr>
        <p:txBody>
          <a:bodyPr wrap="square">
            <a:spAutoFit/>
          </a:bodyPr>
          <a:lstStyle/>
          <a:p>
            <a:r>
              <a:rPr lang="en-US" sz="1600" b="1" i="1" dirty="0" smtClean="0">
                <a:latin typeface="MinionPro-Regular"/>
              </a:rPr>
              <a:t>Summary</a:t>
            </a:r>
            <a:r>
              <a:rPr lang="en-US" sz="1600" dirty="0" smtClean="0">
                <a:latin typeface="MinionPro-Regular"/>
              </a:rPr>
              <a:t>:</a:t>
            </a:r>
          </a:p>
          <a:p>
            <a:pPr marL="285750" indent="-285750">
              <a:buFont typeface="Wingdings" panose="05000000000000000000" pitchFamily="2" charset="2"/>
              <a:buChar char="§"/>
            </a:pPr>
            <a:endParaRPr lang="en-US" sz="1600" dirty="0" smtClean="0">
              <a:latin typeface="MinionPro-Regular"/>
            </a:endParaRPr>
          </a:p>
          <a:p>
            <a:pPr marL="285750" indent="-285750">
              <a:buFont typeface="Wingdings" panose="05000000000000000000" pitchFamily="2" charset="2"/>
              <a:buChar char="§"/>
            </a:pPr>
            <a:r>
              <a:rPr lang="en-US" sz="1600" dirty="0">
                <a:latin typeface="MinionPro-Regular"/>
              </a:rPr>
              <a:t>Decorators have the same </a:t>
            </a:r>
            <a:r>
              <a:rPr lang="en-US" sz="1600" dirty="0" err="1">
                <a:latin typeface="MinionPro-Regular"/>
              </a:rPr>
              <a:t>supertype</a:t>
            </a:r>
            <a:r>
              <a:rPr lang="en-US" sz="1600" dirty="0">
                <a:latin typeface="MinionPro-Regular"/>
              </a:rPr>
              <a:t> as the objects they </a:t>
            </a:r>
            <a:r>
              <a:rPr lang="en-US" sz="1600" dirty="0" smtClean="0">
                <a:latin typeface="MinionPro-Regular"/>
              </a:rPr>
              <a:t>decorate</a:t>
            </a:r>
          </a:p>
          <a:p>
            <a:pPr marL="285750" indent="-285750">
              <a:buFont typeface="Wingdings" panose="05000000000000000000" pitchFamily="2" charset="2"/>
              <a:buChar char="§"/>
            </a:pPr>
            <a:r>
              <a:rPr lang="en-US" sz="1600" dirty="0" smtClean="0">
                <a:latin typeface="MinionPro-Regular"/>
              </a:rPr>
              <a:t>Each decorator HAS-A reference to </a:t>
            </a:r>
            <a:r>
              <a:rPr lang="en-US" sz="1600" dirty="0" err="1" smtClean="0">
                <a:latin typeface="MinionPro-Regular"/>
              </a:rPr>
              <a:t>componet</a:t>
            </a:r>
            <a:endParaRPr lang="en-US" sz="1600" dirty="0" smtClean="0">
              <a:latin typeface="MinionPro-Regular"/>
            </a:endParaRPr>
          </a:p>
          <a:p>
            <a:pPr marL="285750" indent="-285750">
              <a:buFont typeface="Wingdings" panose="05000000000000000000" pitchFamily="2" charset="2"/>
              <a:buChar char="§"/>
            </a:pPr>
            <a:r>
              <a:rPr lang="en-US" sz="1600" dirty="0">
                <a:latin typeface="MinionPro-Regular"/>
              </a:rPr>
              <a:t>You can use one or more decorators to wrap an </a:t>
            </a:r>
            <a:r>
              <a:rPr lang="en-US" sz="1600" dirty="0" smtClean="0">
                <a:latin typeface="MinionPro-Regular"/>
              </a:rPr>
              <a:t>object</a:t>
            </a:r>
          </a:p>
          <a:p>
            <a:pPr marL="285750" indent="-285750">
              <a:buFont typeface="Wingdings" panose="05000000000000000000" pitchFamily="2" charset="2"/>
              <a:buChar char="§"/>
            </a:pPr>
            <a:r>
              <a:rPr lang="en-US" sz="1600" dirty="0">
                <a:latin typeface="MinionPro-Regular"/>
              </a:rPr>
              <a:t>The decorator adds its own behavior either before and/or after delegating to the object </a:t>
            </a:r>
            <a:r>
              <a:rPr lang="en-US" sz="1600" dirty="0" smtClean="0">
                <a:latin typeface="MinionPro-Regular"/>
              </a:rPr>
              <a:t>it decorates </a:t>
            </a:r>
            <a:r>
              <a:rPr lang="en-US" sz="1600" dirty="0">
                <a:latin typeface="MinionPro-Regular"/>
              </a:rPr>
              <a:t>to do the rest of the job</a:t>
            </a:r>
            <a:r>
              <a:rPr lang="en-US" sz="1600" dirty="0" smtClean="0">
                <a:latin typeface="MinionPro-Regular"/>
              </a:rPr>
              <a:t>.</a:t>
            </a:r>
          </a:p>
          <a:p>
            <a:pPr marL="285750" indent="-285750">
              <a:buFont typeface="Wingdings" panose="05000000000000000000" pitchFamily="2" charset="2"/>
              <a:buChar char="§"/>
            </a:pPr>
            <a:r>
              <a:rPr lang="en-US" sz="1600" dirty="0">
                <a:latin typeface="MinionPro-Regular"/>
              </a:rPr>
              <a:t>Objects can be decorated at any </a:t>
            </a:r>
            <a:r>
              <a:rPr lang="en-US" sz="1600" dirty="0" smtClean="0">
                <a:latin typeface="MinionPro-Regular"/>
              </a:rPr>
              <a:t>time dynamically at runtime</a:t>
            </a:r>
            <a:endParaRPr lang="en-US" sz="1600" dirty="0">
              <a:latin typeface="MinionPro-Regular"/>
            </a:endParaRPr>
          </a:p>
        </p:txBody>
      </p:sp>
    </p:spTree>
    <p:extLst>
      <p:ext uri="{BB962C8B-B14F-4D97-AF65-F5344CB8AC3E}">
        <p14:creationId xmlns:p14="http://schemas.microsoft.com/office/powerpoint/2010/main" val="14970294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49" y="365126"/>
            <a:ext cx="11003177" cy="1325563"/>
          </a:xfrm>
        </p:spPr>
        <p:txBody>
          <a:bodyPr>
            <a:normAutofit/>
          </a:bodyPr>
          <a:lstStyle/>
          <a:p>
            <a:r>
              <a:rPr lang="en-US" sz="3600" dirty="0" smtClean="0">
                <a:solidFill>
                  <a:srgbClr val="FF9B33"/>
                </a:solidFill>
                <a:latin typeface="Arial" panose="020B0604020202020204" pitchFamily="34" charset="0"/>
              </a:rPr>
              <a:t>Factory Pattern</a:t>
            </a:r>
            <a:endParaRPr lang="en-US" dirty="0"/>
          </a:p>
        </p:txBody>
      </p:sp>
      <p:sp>
        <p:nvSpPr>
          <p:cNvPr id="5" name="Rectangle 4"/>
          <p:cNvSpPr/>
          <p:nvPr/>
        </p:nvSpPr>
        <p:spPr>
          <a:xfrm>
            <a:off x="385630" y="2142902"/>
            <a:ext cx="3444964" cy="1323439"/>
          </a:xfrm>
          <a:prstGeom prst="rect">
            <a:avLst/>
          </a:prstGeom>
        </p:spPr>
        <p:txBody>
          <a:bodyPr wrap="square">
            <a:spAutoFit/>
          </a:bodyPr>
          <a:lstStyle/>
          <a:p>
            <a:r>
              <a:rPr lang="en-US" sz="1600" b="1" i="1" dirty="0" smtClean="0">
                <a:latin typeface="MinionPro-Regular"/>
              </a:rPr>
              <a:t>Principle</a:t>
            </a:r>
            <a:r>
              <a:rPr lang="en-US" sz="1600" dirty="0" smtClean="0">
                <a:latin typeface="MinionPro-Regular"/>
              </a:rPr>
              <a:t>:</a:t>
            </a:r>
          </a:p>
          <a:p>
            <a:pPr marL="285750" indent="-285750">
              <a:buFont typeface="Wingdings" panose="05000000000000000000" pitchFamily="2" charset="2"/>
              <a:buChar char="§"/>
            </a:pPr>
            <a:endParaRPr lang="en-US" sz="1600" dirty="0" smtClean="0">
              <a:latin typeface="MinionPro-Regular"/>
            </a:endParaRPr>
          </a:p>
          <a:p>
            <a:pPr marL="285750" indent="-285750">
              <a:buFont typeface="Wingdings" panose="05000000000000000000" pitchFamily="2" charset="2"/>
              <a:buChar char="§"/>
            </a:pPr>
            <a:r>
              <a:rPr lang="en-US" sz="1600" dirty="0">
                <a:latin typeface="MinionPro-Regular"/>
              </a:rPr>
              <a:t>Depend upon abstractions. Do </a:t>
            </a:r>
            <a:r>
              <a:rPr lang="en-US" sz="1600" dirty="0" smtClean="0">
                <a:latin typeface="MinionPro-Regular"/>
              </a:rPr>
              <a:t>not depend </a:t>
            </a:r>
            <a:r>
              <a:rPr lang="en-US" sz="1600" dirty="0">
                <a:latin typeface="MinionPro-Regular"/>
              </a:rPr>
              <a:t>upon concrete </a:t>
            </a:r>
            <a:r>
              <a:rPr lang="en-US" sz="1600" dirty="0" smtClean="0">
                <a:latin typeface="MinionPro-Regular"/>
              </a:rPr>
              <a:t>classes. </a:t>
            </a:r>
            <a:endParaRPr lang="en-US" sz="1600" dirty="0">
              <a:latin typeface="MinionPro-Regular"/>
            </a:endParaRPr>
          </a:p>
        </p:txBody>
      </p:sp>
      <p:sp>
        <p:nvSpPr>
          <p:cNvPr id="6" name="Rectangle 5"/>
          <p:cNvSpPr/>
          <p:nvPr/>
        </p:nvSpPr>
        <p:spPr>
          <a:xfrm>
            <a:off x="628648" y="1329550"/>
            <a:ext cx="11003177" cy="646331"/>
          </a:xfrm>
          <a:prstGeom prst="rect">
            <a:avLst/>
          </a:prstGeom>
        </p:spPr>
        <p:txBody>
          <a:bodyPr wrap="square">
            <a:spAutoFit/>
          </a:bodyPr>
          <a:lstStyle/>
          <a:p>
            <a:r>
              <a:rPr lang="en-US" b="1" dirty="0">
                <a:latin typeface="Baskerville"/>
              </a:rPr>
              <a:t>The Factory Method Pattern </a:t>
            </a:r>
            <a:r>
              <a:rPr lang="en-US" dirty="0" smtClean="0">
                <a:latin typeface="Baskerville"/>
              </a:rPr>
              <a:t>defines </a:t>
            </a:r>
            <a:r>
              <a:rPr lang="en-US" dirty="0">
                <a:latin typeface="Baskerville"/>
              </a:rPr>
              <a:t>an </a:t>
            </a:r>
            <a:r>
              <a:rPr lang="en-US" dirty="0" smtClean="0">
                <a:latin typeface="Baskerville"/>
              </a:rPr>
              <a:t>interface for </a:t>
            </a:r>
            <a:r>
              <a:rPr lang="en-US" dirty="0">
                <a:latin typeface="Baskerville"/>
              </a:rPr>
              <a:t>creating an object, but lets subclasses decide which</a:t>
            </a:r>
          </a:p>
          <a:p>
            <a:r>
              <a:rPr lang="en-US" dirty="0">
                <a:latin typeface="Baskerville"/>
              </a:rPr>
              <a:t>class to instantiate. Factory Method lets a class </a:t>
            </a:r>
            <a:r>
              <a:rPr lang="en-US" dirty="0" smtClean="0">
                <a:latin typeface="Baskerville"/>
              </a:rPr>
              <a:t>defer instantiation </a:t>
            </a:r>
            <a:r>
              <a:rPr lang="en-US" dirty="0">
                <a:latin typeface="Baskerville"/>
              </a:rPr>
              <a:t>to subclasses.</a:t>
            </a:r>
          </a:p>
        </p:txBody>
      </p:sp>
      <p:sp>
        <p:nvSpPr>
          <p:cNvPr id="7" name="Rectangle 6"/>
          <p:cNvSpPr/>
          <p:nvPr/>
        </p:nvSpPr>
        <p:spPr>
          <a:xfrm>
            <a:off x="385630" y="3633362"/>
            <a:ext cx="4557073" cy="2554545"/>
          </a:xfrm>
          <a:prstGeom prst="rect">
            <a:avLst/>
          </a:prstGeom>
        </p:spPr>
        <p:txBody>
          <a:bodyPr wrap="square">
            <a:spAutoFit/>
          </a:bodyPr>
          <a:lstStyle/>
          <a:p>
            <a:r>
              <a:rPr lang="en-US" sz="1600" b="1" i="1" dirty="0" smtClean="0">
                <a:latin typeface="MinionPro-Regular"/>
              </a:rPr>
              <a:t>Summary</a:t>
            </a:r>
            <a:r>
              <a:rPr lang="en-US" sz="1600" dirty="0" smtClean="0">
                <a:latin typeface="MinionPro-Regular"/>
              </a:rPr>
              <a:t>:</a:t>
            </a:r>
          </a:p>
          <a:p>
            <a:pPr marL="285750" indent="-285750">
              <a:buFont typeface="Wingdings" panose="05000000000000000000" pitchFamily="2" charset="2"/>
              <a:buChar char="§"/>
            </a:pPr>
            <a:endParaRPr lang="en-US" sz="1600" dirty="0" smtClean="0">
              <a:latin typeface="MinionPro-Regular"/>
            </a:endParaRPr>
          </a:p>
          <a:p>
            <a:pPr marL="285750" indent="-285750">
              <a:buFont typeface="Wingdings" panose="05000000000000000000" pitchFamily="2" charset="2"/>
              <a:buChar char="§"/>
            </a:pPr>
            <a:r>
              <a:rPr lang="en-US" sz="1600" dirty="0">
                <a:latin typeface="MinionPro-Regular"/>
              </a:rPr>
              <a:t>High-level </a:t>
            </a:r>
            <a:r>
              <a:rPr lang="en-US" sz="1600" dirty="0" smtClean="0">
                <a:latin typeface="MinionPro-Regular"/>
              </a:rPr>
              <a:t>should not depend on Low-level components, rather they should both depend on abstraction (Dependency Inversion)</a:t>
            </a:r>
          </a:p>
          <a:p>
            <a:pPr marL="285750" indent="-285750">
              <a:buFont typeface="Wingdings" panose="05000000000000000000" pitchFamily="2" charset="2"/>
              <a:buChar char="§"/>
            </a:pPr>
            <a:r>
              <a:rPr lang="en-US" sz="1600" dirty="0">
                <a:latin typeface="MinionPro-Regular"/>
              </a:rPr>
              <a:t>No variable should hold a reference to a concrete </a:t>
            </a:r>
            <a:r>
              <a:rPr lang="en-US" sz="1600" dirty="0" smtClean="0">
                <a:latin typeface="MinionPro-Regular"/>
              </a:rPr>
              <a:t>class</a:t>
            </a:r>
          </a:p>
          <a:p>
            <a:pPr marL="285750" indent="-285750">
              <a:buFont typeface="Wingdings" panose="05000000000000000000" pitchFamily="2" charset="2"/>
              <a:buChar char="§"/>
            </a:pPr>
            <a:r>
              <a:rPr lang="en-US" sz="1600" dirty="0">
                <a:latin typeface="MinionPro-Regular"/>
              </a:rPr>
              <a:t>No class should derive from a concrete </a:t>
            </a:r>
            <a:r>
              <a:rPr lang="en-US" sz="1600" dirty="0" smtClean="0">
                <a:latin typeface="MinionPro-Regular"/>
              </a:rPr>
              <a:t>class</a:t>
            </a:r>
          </a:p>
          <a:p>
            <a:pPr marL="285750" indent="-285750">
              <a:buFont typeface="Wingdings" panose="05000000000000000000" pitchFamily="2" charset="2"/>
              <a:buChar char="§"/>
            </a:pPr>
            <a:r>
              <a:rPr lang="en-US" sz="1600" dirty="0">
                <a:latin typeface="MinionPro-Regular"/>
              </a:rPr>
              <a:t>No method should override an implemented method </a:t>
            </a:r>
            <a:r>
              <a:rPr lang="en-US" sz="1600" dirty="0" smtClean="0">
                <a:latin typeface="MinionPro-Regular"/>
              </a:rPr>
              <a:t>of any </a:t>
            </a:r>
            <a:r>
              <a:rPr lang="en-US" sz="1600" dirty="0">
                <a:latin typeface="MinionPro-Regular"/>
              </a:rPr>
              <a:t>of its base classes</a:t>
            </a:r>
          </a:p>
        </p:txBody>
      </p:sp>
      <p:pic>
        <p:nvPicPr>
          <p:cNvPr id="8" name="Picture 7"/>
          <p:cNvPicPr>
            <a:picLocks noChangeAspect="1"/>
          </p:cNvPicPr>
          <p:nvPr/>
        </p:nvPicPr>
        <p:blipFill>
          <a:blip r:embed="rId2"/>
          <a:stretch>
            <a:fillRect/>
          </a:stretch>
        </p:blipFill>
        <p:spPr>
          <a:xfrm>
            <a:off x="4876800" y="2142902"/>
            <a:ext cx="7315200" cy="4162681"/>
          </a:xfrm>
          <a:prstGeom prst="rect">
            <a:avLst/>
          </a:prstGeom>
        </p:spPr>
      </p:pic>
    </p:spTree>
    <p:extLst>
      <p:ext uri="{BB962C8B-B14F-4D97-AF65-F5344CB8AC3E}">
        <p14:creationId xmlns:p14="http://schemas.microsoft.com/office/powerpoint/2010/main" val="34058943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49" y="365126"/>
            <a:ext cx="11003177" cy="1325563"/>
          </a:xfrm>
        </p:spPr>
        <p:txBody>
          <a:bodyPr>
            <a:normAutofit/>
          </a:bodyPr>
          <a:lstStyle/>
          <a:p>
            <a:r>
              <a:rPr lang="en-US" sz="3600" dirty="0" smtClean="0">
                <a:solidFill>
                  <a:srgbClr val="FF9B33"/>
                </a:solidFill>
                <a:latin typeface="Arial" panose="020B0604020202020204" pitchFamily="34" charset="0"/>
              </a:rPr>
              <a:t>Abstract Factory Pattern</a:t>
            </a:r>
            <a:endParaRPr lang="en-US" dirty="0"/>
          </a:p>
        </p:txBody>
      </p:sp>
      <p:sp>
        <p:nvSpPr>
          <p:cNvPr id="5" name="Rectangle 4"/>
          <p:cNvSpPr/>
          <p:nvPr/>
        </p:nvSpPr>
        <p:spPr>
          <a:xfrm>
            <a:off x="385630" y="2142902"/>
            <a:ext cx="3444964" cy="584775"/>
          </a:xfrm>
          <a:prstGeom prst="rect">
            <a:avLst/>
          </a:prstGeom>
        </p:spPr>
        <p:txBody>
          <a:bodyPr wrap="square">
            <a:spAutoFit/>
          </a:bodyPr>
          <a:lstStyle/>
          <a:p>
            <a:r>
              <a:rPr lang="en-US" sz="1600" b="1" i="1" dirty="0" smtClean="0">
                <a:latin typeface="MinionPro-Regular"/>
              </a:rPr>
              <a:t>Principle</a:t>
            </a:r>
            <a:r>
              <a:rPr lang="en-US" sz="1600" dirty="0" smtClean="0">
                <a:latin typeface="MinionPro-Regular"/>
              </a:rPr>
              <a:t>:</a:t>
            </a:r>
          </a:p>
          <a:p>
            <a:pPr marL="285750" indent="-285750">
              <a:buFont typeface="Wingdings" panose="05000000000000000000" pitchFamily="2" charset="2"/>
              <a:buChar char="§"/>
            </a:pPr>
            <a:endParaRPr lang="en-US" sz="1600" dirty="0" smtClean="0">
              <a:latin typeface="MinionPro-Regular"/>
            </a:endParaRPr>
          </a:p>
        </p:txBody>
      </p:sp>
      <p:sp>
        <p:nvSpPr>
          <p:cNvPr id="6" name="Rectangle 5"/>
          <p:cNvSpPr/>
          <p:nvPr/>
        </p:nvSpPr>
        <p:spPr>
          <a:xfrm>
            <a:off x="628648" y="1329550"/>
            <a:ext cx="11003177" cy="369332"/>
          </a:xfrm>
          <a:prstGeom prst="rect">
            <a:avLst/>
          </a:prstGeom>
        </p:spPr>
        <p:txBody>
          <a:bodyPr wrap="square">
            <a:spAutoFit/>
          </a:bodyPr>
          <a:lstStyle/>
          <a:p>
            <a:r>
              <a:rPr lang="en-US" b="1" dirty="0" smtClean="0">
                <a:latin typeface="Baskerville"/>
              </a:rPr>
              <a:t>The Abstract </a:t>
            </a:r>
            <a:r>
              <a:rPr lang="en-US" b="1" dirty="0">
                <a:latin typeface="Baskerville"/>
              </a:rPr>
              <a:t>Factory Method </a:t>
            </a:r>
            <a:r>
              <a:rPr lang="en-US" b="1" dirty="0" smtClean="0">
                <a:latin typeface="Baskerville"/>
              </a:rPr>
              <a:t>Pattern</a:t>
            </a:r>
            <a:r>
              <a:rPr lang="en-US" dirty="0" smtClean="0">
                <a:latin typeface="Baskerville"/>
              </a:rPr>
              <a:t>.</a:t>
            </a:r>
            <a:endParaRPr lang="en-US" dirty="0">
              <a:latin typeface="Baskerville"/>
            </a:endParaRPr>
          </a:p>
        </p:txBody>
      </p:sp>
      <p:sp>
        <p:nvSpPr>
          <p:cNvPr id="7" name="Rectangle 6"/>
          <p:cNvSpPr/>
          <p:nvPr/>
        </p:nvSpPr>
        <p:spPr>
          <a:xfrm>
            <a:off x="385630" y="3633362"/>
            <a:ext cx="4557073" cy="830997"/>
          </a:xfrm>
          <a:prstGeom prst="rect">
            <a:avLst/>
          </a:prstGeom>
        </p:spPr>
        <p:txBody>
          <a:bodyPr wrap="square">
            <a:spAutoFit/>
          </a:bodyPr>
          <a:lstStyle/>
          <a:p>
            <a:r>
              <a:rPr lang="en-US" sz="1600" b="1" i="1" dirty="0" smtClean="0">
                <a:latin typeface="MinionPro-Regular"/>
              </a:rPr>
              <a:t>Summary</a:t>
            </a:r>
            <a:r>
              <a:rPr lang="en-US" sz="1600" dirty="0" smtClean="0">
                <a:latin typeface="MinionPro-Regular"/>
              </a:rPr>
              <a:t>:</a:t>
            </a:r>
          </a:p>
          <a:p>
            <a:pPr marL="285750" indent="-285750">
              <a:buFont typeface="Wingdings" panose="05000000000000000000" pitchFamily="2" charset="2"/>
              <a:buChar char="§"/>
            </a:pPr>
            <a:endParaRPr lang="en-US" sz="1600" dirty="0" smtClean="0">
              <a:latin typeface="MinionPro-Regular"/>
            </a:endParaRPr>
          </a:p>
          <a:p>
            <a:pPr marL="285750" indent="-285750">
              <a:buFont typeface="Wingdings" panose="05000000000000000000" pitchFamily="2" charset="2"/>
              <a:buChar char="§"/>
            </a:pPr>
            <a:endParaRPr lang="en-US" sz="1600" dirty="0">
              <a:latin typeface="MinionPro-Regular"/>
            </a:endParaRPr>
          </a:p>
        </p:txBody>
      </p:sp>
    </p:spTree>
    <p:extLst>
      <p:ext uri="{BB962C8B-B14F-4D97-AF65-F5344CB8AC3E}">
        <p14:creationId xmlns:p14="http://schemas.microsoft.com/office/powerpoint/2010/main" val="22731652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49" y="365126"/>
            <a:ext cx="11003177" cy="1325563"/>
          </a:xfrm>
        </p:spPr>
        <p:txBody>
          <a:bodyPr>
            <a:normAutofit/>
          </a:bodyPr>
          <a:lstStyle/>
          <a:p>
            <a:r>
              <a:rPr lang="en-US" sz="3600" dirty="0" smtClean="0">
                <a:solidFill>
                  <a:srgbClr val="FF9B33"/>
                </a:solidFill>
                <a:latin typeface="Arial" panose="020B0604020202020204" pitchFamily="34" charset="0"/>
              </a:rPr>
              <a:t>Singleton Pattern</a:t>
            </a:r>
            <a:endParaRPr lang="en-US" dirty="0"/>
          </a:p>
        </p:txBody>
      </p:sp>
      <p:sp>
        <p:nvSpPr>
          <p:cNvPr id="6" name="Rectangle 5"/>
          <p:cNvSpPr/>
          <p:nvPr/>
        </p:nvSpPr>
        <p:spPr>
          <a:xfrm>
            <a:off x="628648" y="1329550"/>
            <a:ext cx="11003177" cy="369332"/>
          </a:xfrm>
          <a:prstGeom prst="rect">
            <a:avLst/>
          </a:prstGeom>
        </p:spPr>
        <p:txBody>
          <a:bodyPr wrap="square">
            <a:spAutoFit/>
          </a:bodyPr>
          <a:lstStyle/>
          <a:p>
            <a:r>
              <a:rPr lang="en-US" b="1" dirty="0" smtClean="0">
                <a:latin typeface="Baskerville"/>
              </a:rPr>
              <a:t>The Singleton Factory </a:t>
            </a:r>
            <a:r>
              <a:rPr lang="en-US" dirty="0" smtClean="0">
                <a:latin typeface="Baskerville"/>
              </a:rPr>
              <a:t>ensures a class has only one instance and provides a global point of access to it.</a:t>
            </a:r>
            <a:endParaRPr lang="en-US" dirty="0">
              <a:latin typeface="Baskerville"/>
            </a:endParaRPr>
          </a:p>
        </p:txBody>
      </p:sp>
      <p:sp>
        <p:nvSpPr>
          <p:cNvPr id="7" name="Rectangle 6"/>
          <p:cNvSpPr/>
          <p:nvPr/>
        </p:nvSpPr>
        <p:spPr>
          <a:xfrm>
            <a:off x="492722" y="2867243"/>
            <a:ext cx="4557073" cy="2554545"/>
          </a:xfrm>
          <a:prstGeom prst="rect">
            <a:avLst/>
          </a:prstGeom>
        </p:spPr>
        <p:txBody>
          <a:bodyPr wrap="square">
            <a:spAutoFit/>
          </a:bodyPr>
          <a:lstStyle/>
          <a:p>
            <a:r>
              <a:rPr lang="en-US" sz="1600" b="1" i="1" dirty="0" smtClean="0">
                <a:latin typeface="MinionPro-Regular"/>
              </a:rPr>
              <a:t>Summary</a:t>
            </a:r>
            <a:r>
              <a:rPr lang="en-US" sz="1600" dirty="0" smtClean="0">
                <a:latin typeface="MinionPro-Regular"/>
              </a:rPr>
              <a:t>:</a:t>
            </a:r>
          </a:p>
          <a:p>
            <a:pPr marL="285750" indent="-285750">
              <a:buFont typeface="Wingdings" panose="05000000000000000000" pitchFamily="2" charset="2"/>
              <a:buChar char="§"/>
            </a:pPr>
            <a:endParaRPr lang="en-US" sz="1600" dirty="0" smtClean="0">
              <a:latin typeface="MinionPro-Regular"/>
            </a:endParaRPr>
          </a:p>
          <a:p>
            <a:pPr marL="285750" indent="-285750">
              <a:buFont typeface="Wingdings" panose="05000000000000000000" pitchFamily="2" charset="2"/>
              <a:buChar char="§"/>
            </a:pPr>
            <a:r>
              <a:rPr lang="en-US" sz="1600" dirty="0" smtClean="0">
                <a:latin typeface="MinionPro-Regular"/>
              </a:rPr>
              <a:t>Use </a:t>
            </a:r>
            <a:r>
              <a:rPr lang="en-US" sz="1600" b="1" i="1" dirty="0" smtClean="0">
                <a:latin typeface="MinionPro-Regular"/>
              </a:rPr>
              <a:t>lazy instantiation</a:t>
            </a:r>
            <a:r>
              <a:rPr lang="en-US" sz="1600" dirty="0" smtClean="0">
                <a:latin typeface="MinionPro-Regular"/>
              </a:rPr>
              <a:t> if not necessarily used;</a:t>
            </a:r>
          </a:p>
          <a:p>
            <a:pPr marL="285750" indent="-285750">
              <a:buFont typeface="Wingdings" panose="05000000000000000000" pitchFamily="2" charset="2"/>
              <a:buChar char="§"/>
            </a:pPr>
            <a:r>
              <a:rPr lang="en-US" sz="1600" dirty="0" smtClean="0">
                <a:latin typeface="MinionPro-Regular"/>
              </a:rPr>
              <a:t>Add </a:t>
            </a:r>
            <a:r>
              <a:rPr lang="en-US" sz="1600" dirty="0" err="1" smtClean="0">
                <a:latin typeface="MinionPro-Regular"/>
              </a:rPr>
              <a:t>mutex</a:t>
            </a:r>
            <a:r>
              <a:rPr lang="en-US" sz="1600" dirty="0" smtClean="0">
                <a:latin typeface="MinionPro-Regular"/>
              </a:rPr>
              <a:t> lock in </a:t>
            </a:r>
            <a:r>
              <a:rPr lang="en-US" sz="1600" dirty="0" err="1" smtClean="0">
                <a:latin typeface="MinionPro-Regular"/>
              </a:rPr>
              <a:t>getInstance</a:t>
            </a:r>
            <a:r>
              <a:rPr lang="en-US" sz="1600" dirty="0" smtClean="0">
                <a:latin typeface="MinionPro-Regular"/>
              </a:rPr>
              <a:t> function to avoid multithread race condition;</a:t>
            </a:r>
          </a:p>
          <a:p>
            <a:pPr marL="285750" indent="-285750">
              <a:buFont typeface="Wingdings" panose="05000000000000000000" pitchFamily="2" charset="2"/>
              <a:buChar char="§"/>
            </a:pPr>
            <a:r>
              <a:rPr lang="en-US" sz="1600" dirty="0" smtClean="0">
                <a:latin typeface="MinionPro-Regular"/>
              </a:rPr>
              <a:t>Do thing if not the performance bottleneck;</a:t>
            </a:r>
          </a:p>
          <a:p>
            <a:pPr marL="285750" indent="-285750">
              <a:buFont typeface="Wingdings" panose="05000000000000000000" pitchFamily="2" charset="2"/>
              <a:buChar char="§"/>
            </a:pPr>
            <a:r>
              <a:rPr lang="en-US" sz="1600" dirty="0">
                <a:latin typeface="MinionPro-Regular"/>
              </a:rPr>
              <a:t>Move to an eagerly created </a:t>
            </a:r>
            <a:r>
              <a:rPr lang="en-US" sz="1600" dirty="0" smtClean="0">
                <a:latin typeface="MinionPro-Regular"/>
              </a:rPr>
              <a:t>instance;</a:t>
            </a:r>
          </a:p>
          <a:p>
            <a:pPr marL="285750" indent="-285750">
              <a:buFont typeface="Wingdings" panose="05000000000000000000" pitchFamily="2" charset="2"/>
              <a:buChar char="§"/>
            </a:pPr>
            <a:r>
              <a:rPr lang="en-US" sz="1600" b="1" i="1" dirty="0" smtClean="0">
                <a:latin typeface="MinionPro-Regular"/>
              </a:rPr>
              <a:t>Double check locking </a:t>
            </a:r>
            <a:r>
              <a:rPr lang="en-US" sz="1600" dirty="0" smtClean="0">
                <a:latin typeface="MinionPro-Regular"/>
              </a:rPr>
              <a:t>to reduce the need of lock acquisition;</a:t>
            </a:r>
          </a:p>
        </p:txBody>
      </p:sp>
      <p:pic>
        <p:nvPicPr>
          <p:cNvPr id="2" name="Picture 1"/>
          <p:cNvPicPr>
            <a:picLocks noChangeAspect="1"/>
          </p:cNvPicPr>
          <p:nvPr/>
        </p:nvPicPr>
        <p:blipFill>
          <a:blip r:embed="rId2"/>
          <a:stretch>
            <a:fillRect/>
          </a:stretch>
        </p:blipFill>
        <p:spPr>
          <a:xfrm>
            <a:off x="5362833" y="2590500"/>
            <a:ext cx="6611765" cy="2861809"/>
          </a:xfrm>
          <a:prstGeom prst="rect">
            <a:avLst/>
          </a:prstGeom>
        </p:spPr>
      </p:pic>
    </p:spTree>
    <p:extLst>
      <p:ext uri="{BB962C8B-B14F-4D97-AF65-F5344CB8AC3E}">
        <p14:creationId xmlns:p14="http://schemas.microsoft.com/office/powerpoint/2010/main" val="2985695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49" y="365126"/>
            <a:ext cx="10105253" cy="1325563"/>
          </a:xfrm>
        </p:spPr>
        <p:txBody>
          <a:bodyPr/>
          <a:lstStyle/>
          <a:p>
            <a:r>
              <a:rPr lang="en-US" sz="3600" dirty="0">
                <a:solidFill>
                  <a:srgbClr val="FF9B33"/>
                </a:solidFill>
                <a:latin typeface="Arial" panose="020B0604020202020204" pitchFamily="34" charset="0"/>
              </a:rPr>
              <a:t>Foundation of Data </a:t>
            </a:r>
            <a:r>
              <a:rPr lang="en-US" sz="3600" dirty="0" smtClean="0">
                <a:solidFill>
                  <a:srgbClr val="FF9B33"/>
                </a:solidFill>
                <a:latin typeface="Arial" panose="020B0604020202020204" pitchFamily="34" charset="0"/>
              </a:rPr>
              <a:t>System (Reliability)</a:t>
            </a:r>
            <a:endParaRPr lang="en-US" dirty="0"/>
          </a:p>
        </p:txBody>
      </p:sp>
      <p:sp>
        <p:nvSpPr>
          <p:cNvPr id="5" name="TextBox 4"/>
          <p:cNvSpPr txBox="1"/>
          <p:nvPr/>
        </p:nvSpPr>
        <p:spPr>
          <a:xfrm>
            <a:off x="724930" y="1690689"/>
            <a:ext cx="10832756" cy="3970318"/>
          </a:xfrm>
          <a:prstGeom prst="rect">
            <a:avLst/>
          </a:prstGeom>
          <a:noFill/>
        </p:spPr>
        <p:txBody>
          <a:bodyPr wrap="square" rtlCol="0">
            <a:spAutoFit/>
          </a:bodyPr>
          <a:lstStyle/>
          <a:p>
            <a:r>
              <a:rPr lang="en-US" b="1" dirty="0">
                <a:latin typeface="MinionPro-Regular"/>
              </a:rPr>
              <a:t>Hardware failure</a:t>
            </a:r>
          </a:p>
          <a:p>
            <a:pPr marL="342900" indent="-342900">
              <a:buFont typeface="Arial" panose="020B0604020202020204" pitchFamily="34" charset="0"/>
              <a:buChar char="•"/>
            </a:pPr>
            <a:r>
              <a:rPr lang="en-US" dirty="0">
                <a:latin typeface="MinionPro-Regular"/>
              </a:rPr>
              <a:t>Hard disks crash</a:t>
            </a:r>
          </a:p>
          <a:p>
            <a:pPr marL="342900" indent="-342900">
              <a:buFont typeface="Arial" panose="020B0604020202020204" pitchFamily="34" charset="0"/>
              <a:buChar char="•"/>
            </a:pPr>
            <a:r>
              <a:rPr lang="en-US" dirty="0">
                <a:latin typeface="MinionPro-Regular"/>
              </a:rPr>
              <a:t>RAM becomes faulty</a:t>
            </a:r>
          </a:p>
          <a:p>
            <a:pPr marL="342900" indent="-342900">
              <a:buFont typeface="Arial" panose="020B0604020202020204" pitchFamily="34" charset="0"/>
              <a:buChar char="•"/>
            </a:pPr>
            <a:r>
              <a:rPr lang="en-US" dirty="0">
                <a:latin typeface="MinionPro-Regular"/>
              </a:rPr>
              <a:t>The power grid has a blackout</a:t>
            </a:r>
          </a:p>
          <a:p>
            <a:pPr marL="342900" indent="-342900">
              <a:buFont typeface="Arial" panose="020B0604020202020204" pitchFamily="34" charset="0"/>
              <a:buChar char="•"/>
            </a:pPr>
            <a:r>
              <a:rPr lang="en-US" dirty="0">
                <a:latin typeface="MinionPro-Regular"/>
              </a:rPr>
              <a:t>Someone unplugs the wrong network cable</a:t>
            </a:r>
          </a:p>
          <a:p>
            <a:endParaRPr lang="en-US" dirty="0">
              <a:latin typeface="MinionPro-Regular"/>
            </a:endParaRPr>
          </a:p>
          <a:p>
            <a:r>
              <a:rPr lang="en-US" b="1" dirty="0">
                <a:latin typeface="MinionPro-Regular"/>
              </a:rPr>
              <a:t>Software failure</a:t>
            </a:r>
          </a:p>
          <a:p>
            <a:pPr marL="342900" indent="-342900">
              <a:buFont typeface="Arial" panose="020B0604020202020204" pitchFamily="34" charset="0"/>
              <a:buChar char="•"/>
            </a:pPr>
            <a:r>
              <a:rPr lang="en-US" dirty="0">
                <a:latin typeface="MinionPro-Regular"/>
              </a:rPr>
              <a:t>Bugs</a:t>
            </a:r>
          </a:p>
          <a:p>
            <a:pPr marL="342900" indent="-342900">
              <a:buFont typeface="Arial" panose="020B0604020202020204" pitchFamily="34" charset="0"/>
              <a:buChar char="•"/>
            </a:pPr>
            <a:r>
              <a:rPr lang="en-US" dirty="0">
                <a:latin typeface="MinionPro-Regular"/>
              </a:rPr>
              <a:t>A runaway process take all the shared resources</a:t>
            </a:r>
          </a:p>
          <a:p>
            <a:pPr marL="342900" indent="-342900">
              <a:buFont typeface="Arial" panose="020B0604020202020204" pitchFamily="34" charset="0"/>
              <a:buChar char="•"/>
            </a:pPr>
            <a:r>
              <a:rPr lang="en-US" dirty="0">
                <a:latin typeface="MinionPro-Regular"/>
              </a:rPr>
              <a:t>A service that it depends on becomes unreliable</a:t>
            </a:r>
          </a:p>
          <a:p>
            <a:pPr marL="342900" indent="-342900">
              <a:buFont typeface="Arial" panose="020B0604020202020204" pitchFamily="34" charset="0"/>
              <a:buChar char="•"/>
            </a:pPr>
            <a:endParaRPr lang="en-US" dirty="0">
              <a:latin typeface="MinionPro-Regular"/>
            </a:endParaRPr>
          </a:p>
          <a:p>
            <a:r>
              <a:rPr lang="en-US" b="1" dirty="0">
                <a:latin typeface="MinionPro-Regular"/>
              </a:rPr>
              <a:t>Human error</a:t>
            </a:r>
          </a:p>
          <a:p>
            <a:pPr marL="342900" indent="-342900">
              <a:buFont typeface="Arial" panose="020B0604020202020204" pitchFamily="34" charset="0"/>
              <a:buChar char="•"/>
            </a:pPr>
            <a:r>
              <a:rPr lang="en-US" dirty="0">
                <a:latin typeface="MinionPro-Regular"/>
              </a:rPr>
              <a:t>configuration errors by operators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53239605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49" y="365126"/>
            <a:ext cx="11003177" cy="1325563"/>
          </a:xfrm>
        </p:spPr>
        <p:txBody>
          <a:bodyPr>
            <a:normAutofit/>
          </a:bodyPr>
          <a:lstStyle/>
          <a:p>
            <a:r>
              <a:rPr lang="en-US" sz="3600" dirty="0" smtClean="0">
                <a:solidFill>
                  <a:srgbClr val="FF9B33"/>
                </a:solidFill>
                <a:latin typeface="Arial" panose="020B0604020202020204" pitchFamily="34" charset="0"/>
              </a:rPr>
              <a:t>Command Pattern</a:t>
            </a:r>
            <a:endParaRPr lang="en-US" dirty="0"/>
          </a:p>
        </p:txBody>
      </p:sp>
      <p:sp>
        <p:nvSpPr>
          <p:cNvPr id="5" name="Rectangle 4"/>
          <p:cNvSpPr/>
          <p:nvPr/>
        </p:nvSpPr>
        <p:spPr>
          <a:xfrm>
            <a:off x="628648" y="1329550"/>
            <a:ext cx="11003177" cy="646331"/>
          </a:xfrm>
          <a:prstGeom prst="rect">
            <a:avLst/>
          </a:prstGeom>
        </p:spPr>
        <p:txBody>
          <a:bodyPr wrap="square">
            <a:spAutoFit/>
          </a:bodyPr>
          <a:lstStyle/>
          <a:p>
            <a:r>
              <a:rPr lang="en-US" b="1" dirty="0">
                <a:latin typeface="Baskerville"/>
              </a:rPr>
              <a:t>The Command Pattern </a:t>
            </a:r>
            <a:r>
              <a:rPr lang="en-US" dirty="0">
                <a:latin typeface="Baskerville"/>
              </a:rPr>
              <a:t>encapsulates a request as </a:t>
            </a:r>
            <a:r>
              <a:rPr lang="en-US" dirty="0" smtClean="0">
                <a:latin typeface="Baskerville"/>
              </a:rPr>
              <a:t>an object</a:t>
            </a:r>
            <a:r>
              <a:rPr lang="en-US" dirty="0">
                <a:latin typeface="Baskerville"/>
              </a:rPr>
              <a:t>, thereby letting you parameterize other </a:t>
            </a:r>
            <a:r>
              <a:rPr lang="en-US" dirty="0" smtClean="0">
                <a:latin typeface="Baskerville"/>
              </a:rPr>
              <a:t>objects with </a:t>
            </a:r>
            <a:r>
              <a:rPr lang="en-US" dirty="0">
                <a:latin typeface="Baskerville"/>
              </a:rPr>
              <a:t>different requests, queue or log requests, and </a:t>
            </a:r>
            <a:r>
              <a:rPr lang="en-US" dirty="0" smtClean="0">
                <a:latin typeface="Baskerville"/>
              </a:rPr>
              <a:t>support undoable </a:t>
            </a:r>
            <a:r>
              <a:rPr lang="en-US" dirty="0">
                <a:latin typeface="Baskerville"/>
              </a:rPr>
              <a:t>operations.</a:t>
            </a:r>
          </a:p>
        </p:txBody>
      </p:sp>
      <p:sp>
        <p:nvSpPr>
          <p:cNvPr id="6" name="Rectangle 5"/>
          <p:cNvSpPr/>
          <p:nvPr/>
        </p:nvSpPr>
        <p:spPr>
          <a:xfrm>
            <a:off x="531077" y="2237817"/>
            <a:ext cx="4557073" cy="3785652"/>
          </a:xfrm>
          <a:prstGeom prst="rect">
            <a:avLst/>
          </a:prstGeom>
        </p:spPr>
        <p:txBody>
          <a:bodyPr wrap="square">
            <a:spAutoFit/>
          </a:bodyPr>
          <a:lstStyle/>
          <a:p>
            <a:r>
              <a:rPr lang="en-US" sz="1600" b="1" i="1" dirty="0" smtClean="0">
                <a:latin typeface="MinionPro-Regular"/>
              </a:rPr>
              <a:t>Summary</a:t>
            </a:r>
            <a:r>
              <a:rPr lang="en-US" sz="1600" dirty="0" smtClean="0">
                <a:latin typeface="MinionPro-Regular"/>
              </a:rPr>
              <a:t>:</a:t>
            </a:r>
          </a:p>
          <a:p>
            <a:pPr marL="285750" indent="-285750">
              <a:buFont typeface="Wingdings" panose="05000000000000000000" pitchFamily="2" charset="2"/>
              <a:buChar char="§"/>
            </a:pPr>
            <a:endParaRPr lang="en-US" sz="1600" dirty="0" smtClean="0">
              <a:latin typeface="MinionPro-Regular"/>
            </a:endParaRPr>
          </a:p>
          <a:p>
            <a:pPr marL="285750" indent="-285750">
              <a:buFont typeface="Wingdings" panose="05000000000000000000" pitchFamily="2" charset="2"/>
              <a:buChar char="§"/>
            </a:pPr>
            <a:r>
              <a:rPr lang="en-US" sz="1600" dirty="0">
                <a:latin typeface="MinionPro-Regular"/>
              </a:rPr>
              <a:t>The Command </a:t>
            </a:r>
            <a:r>
              <a:rPr lang="en-US" sz="1600" dirty="0" smtClean="0">
                <a:latin typeface="MinionPro-Regular"/>
              </a:rPr>
              <a:t>Pattern decouples </a:t>
            </a:r>
            <a:r>
              <a:rPr lang="en-US" sz="1600" dirty="0">
                <a:latin typeface="MinionPro-Regular"/>
              </a:rPr>
              <a:t>an object, </a:t>
            </a:r>
            <a:r>
              <a:rPr lang="en-US" sz="1600" dirty="0" smtClean="0">
                <a:latin typeface="MinionPro-Regular"/>
              </a:rPr>
              <a:t>making a </a:t>
            </a:r>
            <a:r>
              <a:rPr lang="en-US" sz="1600" dirty="0">
                <a:latin typeface="MinionPro-Regular"/>
              </a:rPr>
              <a:t>request from the one </a:t>
            </a:r>
            <a:r>
              <a:rPr lang="en-US" sz="1600" dirty="0" smtClean="0">
                <a:latin typeface="MinionPro-Regular"/>
              </a:rPr>
              <a:t>that knows </a:t>
            </a:r>
            <a:r>
              <a:rPr lang="en-US" sz="1600" dirty="0">
                <a:latin typeface="MinionPro-Regular"/>
              </a:rPr>
              <a:t>how to perform it</a:t>
            </a:r>
            <a:r>
              <a:rPr lang="en-US" sz="1600" dirty="0" smtClean="0">
                <a:latin typeface="MinionPro-Regular"/>
              </a:rPr>
              <a:t>.</a:t>
            </a:r>
          </a:p>
          <a:p>
            <a:pPr marL="285750" indent="-285750">
              <a:buFont typeface="Wingdings" panose="05000000000000000000" pitchFamily="2" charset="2"/>
              <a:buChar char="§"/>
            </a:pPr>
            <a:r>
              <a:rPr lang="en-US" sz="1600" dirty="0">
                <a:latin typeface="MinionPro-Regular"/>
              </a:rPr>
              <a:t>An invoker makes a request </a:t>
            </a:r>
            <a:r>
              <a:rPr lang="en-US" sz="1600" dirty="0" smtClean="0">
                <a:latin typeface="MinionPro-Regular"/>
              </a:rPr>
              <a:t>of a </a:t>
            </a:r>
            <a:r>
              <a:rPr lang="en-US" sz="1600" dirty="0">
                <a:latin typeface="MinionPro-Regular"/>
              </a:rPr>
              <a:t>Command object by </a:t>
            </a:r>
            <a:r>
              <a:rPr lang="en-US" sz="1600" dirty="0" smtClean="0">
                <a:latin typeface="MinionPro-Regular"/>
              </a:rPr>
              <a:t>calling its </a:t>
            </a:r>
            <a:r>
              <a:rPr lang="en-US" sz="1600" dirty="0">
                <a:latin typeface="MinionPro-Regular"/>
              </a:rPr>
              <a:t>execute() method, </a:t>
            </a:r>
            <a:r>
              <a:rPr lang="en-US" sz="1600" dirty="0" smtClean="0">
                <a:latin typeface="MinionPro-Regular"/>
              </a:rPr>
              <a:t>which invokes </a:t>
            </a:r>
            <a:r>
              <a:rPr lang="en-US" sz="1600" dirty="0">
                <a:latin typeface="MinionPro-Regular"/>
              </a:rPr>
              <a:t>those actions on </a:t>
            </a:r>
            <a:r>
              <a:rPr lang="en-US" sz="1600" dirty="0" smtClean="0">
                <a:latin typeface="MinionPro-Regular"/>
              </a:rPr>
              <a:t>the receiver.</a:t>
            </a:r>
          </a:p>
          <a:p>
            <a:pPr marL="285750" indent="-285750">
              <a:buFont typeface="Wingdings" panose="05000000000000000000" pitchFamily="2" charset="2"/>
              <a:buChar char="§"/>
            </a:pPr>
            <a:r>
              <a:rPr lang="en-US" sz="1600" dirty="0">
                <a:latin typeface="MinionPro-Regular"/>
              </a:rPr>
              <a:t>Commands may support </a:t>
            </a:r>
            <a:r>
              <a:rPr lang="en-US" sz="1600" dirty="0" smtClean="0">
                <a:latin typeface="MinionPro-Regular"/>
              </a:rPr>
              <a:t>undo by </a:t>
            </a:r>
            <a:r>
              <a:rPr lang="en-US" sz="1600" dirty="0">
                <a:latin typeface="MinionPro-Regular"/>
              </a:rPr>
              <a:t>implementing an </a:t>
            </a:r>
            <a:r>
              <a:rPr lang="en-US" sz="1600" dirty="0" smtClean="0">
                <a:latin typeface="MinionPro-Regular"/>
              </a:rPr>
              <a:t>undo method</a:t>
            </a:r>
          </a:p>
          <a:p>
            <a:pPr marL="285750" indent="-285750">
              <a:buFont typeface="Wingdings" panose="05000000000000000000" pitchFamily="2" charset="2"/>
              <a:buChar char="§"/>
            </a:pPr>
            <a:r>
              <a:rPr lang="en-US" sz="1600" dirty="0">
                <a:latin typeface="MinionPro-Regular"/>
              </a:rPr>
              <a:t>Macro Commands are a </a:t>
            </a:r>
            <a:r>
              <a:rPr lang="en-US" sz="1600" dirty="0" smtClean="0">
                <a:latin typeface="MinionPro-Regular"/>
              </a:rPr>
              <a:t>simple extension </a:t>
            </a:r>
            <a:r>
              <a:rPr lang="en-US" sz="1600" dirty="0">
                <a:latin typeface="MinionPro-Regular"/>
              </a:rPr>
              <a:t>of Command </a:t>
            </a:r>
            <a:r>
              <a:rPr lang="en-US" sz="1600" dirty="0" smtClean="0">
                <a:latin typeface="MinionPro-Regular"/>
              </a:rPr>
              <a:t>that allow </a:t>
            </a:r>
            <a:r>
              <a:rPr lang="en-US" sz="1600" dirty="0">
                <a:latin typeface="MinionPro-Regular"/>
              </a:rPr>
              <a:t>multiple commands </a:t>
            </a:r>
            <a:r>
              <a:rPr lang="en-US" sz="1600" dirty="0" smtClean="0">
                <a:latin typeface="MinionPro-Regular"/>
              </a:rPr>
              <a:t>to be invoked</a:t>
            </a:r>
          </a:p>
          <a:p>
            <a:pPr marL="285750" indent="-285750">
              <a:buFont typeface="Wingdings" panose="05000000000000000000" pitchFamily="2" charset="2"/>
              <a:buChar char="§"/>
            </a:pPr>
            <a:r>
              <a:rPr lang="en-US" sz="1600" dirty="0">
                <a:latin typeface="MinionPro-Regular"/>
              </a:rPr>
              <a:t>Commands may also be </a:t>
            </a:r>
            <a:r>
              <a:rPr lang="en-US" sz="1600" dirty="0" smtClean="0">
                <a:latin typeface="MinionPro-Regular"/>
              </a:rPr>
              <a:t>used to </a:t>
            </a:r>
            <a:r>
              <a:rPr lang="en-US" sz="1600" dirty="0">
                <a:latin typeface="MinionPro-Regular"/>
              </a:rPr>
              <a:t>implement logging </a:t>
            </a:r>
            <a:r>
              <a:rPr lang="en-US" sz="1600" dirty="0" smtClean="0">
                <a:latin typeface="MinionPro-Regular"/>
              </a:rPr>
              <a:t>and transactional </a:t>
            </a:r>
            <a:r>
              <a:rPr lang="en-US" sz="1600" dirty="0">
                <a:latin typeface="MinionPro-Regular"/>
              </a:rPr>
              <a:t>systems.</a:t>
            </a:r>
            <a:endParaRPr lang="en-US" sz="1600" dirty="0" smtClean="0">
              <a:latin typeface="MinionPro-Regular"/>
            </a:endParaRPr>
          </a:p>
        </p:txBody>
      </p:sp>
      <p:pic>
        <p:nvPicPr>
          <p:cNvPr id="2" name="Picture 1"/>
          <p:cNvPicPr>
            <a:picLocks noChangeAspect="1"/>
          </p:cNvPicPr>
          <p:nvPr/>
        </p:nvPicPr>
        <p:blipFill>
          <a:blip r:embed="rId2"/>
          <a:stretch>
            <a:fillRect/>
          </a:stretch>
        </p:blipFill>
        <p:spPr>
          <a:xfrm>
            <a:off x="5088150" y="1952625"/>
            <a:ext cx="6543675" cy="4905375"/>
          </a:xfrm>
          <a:prstGeom prst="rect">
            <a:avLst/>
          </a:prstGeom>
        </p:spPr>
      </p:pic>
    </p:spTree>
    <p:extLst>
      <p:ext uri="{BB962C8B-B14F-4D97-AF65-F5344CB8AC3E}">
        <p14:creationId xmlns:p14="http://schemas.microsoft.com/office/powerpoint/2010/main" val="34929388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49" y="365126"/>
            <a:ext cx="11003177" cy="1325563"/>
          </a:xfrm>
        </p:spPr>
        <p:txBody>
          <a:bodyPr>
            <a:normAutofit/>
          </a:bodyPr>
          <a:lstStyle/>
          <a:p>
            <a:r>
              <a:rPr lang="en-US" sz="3600" dirty="0" smtClean="0">
                <a:solidFill>
                  <a:srgbClr val="FF9B33"/>
                </a:solidFill>
                <a:latin typeface="Arial" panose="020B0604020202020204" pitchFamily="34" charset="0"/>
              </a:rPr>
              <a:t>The Adapter Pattern</a:t>
            </a:r>
            <a:endParaRPr lang="en-US" dirty="0"/>
          </a:p>
        </p:txBody>
      </p:sp>
      <p:sp>
        <p:nvSpPr>
          <p:cNvPr id="5" name="Rectangle 4"/>
          <p:cNvSpPr/>
          <p:nvPr/>
        </p:nvSpPr>
        <p:spPr>
          <a:xfrm>
            <a:off x="628648" y="1329550"/>
            <a:ext cx="11003177" cy="646331"/>
          </a:xfrm>
          <a:prstGeom prst="rect">
            <a:avLst/>
          </a:prstGeom>
        </p:spPr>
        <p:txBody>
          <a:bodyPr wrap="square">
            <a:spAutoFit/>
          </a:bodyPr>
          <a:lstStyle/>
          <a:p>
            <a:r>
              <a:rPr lang="en-US" b="1" dirty="0">
                <a:latin typeface="Baskerville"/>
              </a:rPr>
              <a:t>The Adapter Pattern </a:t>
            </a:r>
            <a:r>
              <a:rPr lang="en-US" dirty="0">
                <a:latin typeface="Baskerville"/>
              </a:rPr>
              <a:t>converts the interface of a </a:t>
            </a:r>
            <a:r>
              <a:rPr lang="en-US" dirty="0" smtClean="0">
                <a:latin typeface="Baskerville"/>
              </a:rPr>
              <a:t>class into </a:t>
            </a:r>
            <a:r>
              <a:rPr lang="en-US" dirty="0">
                <a:latin typeface="Baskerville"/>
              </a:rPr>
              <a:t>another interface the clients expect. Adapter </a:t>
            </a:r>
            <a:r>
              <a:rPr lang="en-US" dirty="0" smtClean="0">
                <a:latin typeface="Baskerville"/>
              </a:rPr>
              <a:t>lets classes </a:t>
            </a:r>
            <a:r>
              <a:rPr lang="en-US" dirty="0">
                <a:latin typeface="Baskerville"/>
              </a:rPr>
              <a:t>work together that couldn’t otherwise because </a:t>
            </a:r>
            <a:r>
              <a:rPr lang="en-US" dirty="0" smtClean="0">
                <a:latin typeface="Baskerville"/>
              </a:rPr>
              <a:t>of incompatible interfaces.</a:t>
            </a:r>
            <a:endParaRPr lang="en-US" dirty="0">
              <a:latin typeface="Baskerville"/>
            </a:endParaRPr>
          </a:p>
        </p:txBody>
      </p:sp>
      <p:sp>
        <p:nvSpPr>
          <p:cNvPr id="6" name="Rectangle 5"/>
          <p:cNvSpPr/>
          <p:nvPr/>
        </p:nvSpPr>
        <p:spPr>
          <a:xfrm>
            <a:off x="531078" y="2237817"/>
            <a:ext cx="4378674" cy="2800767"/>
          </a:xfrm>
          <a:prstGeom prst="rect">
            <a:avLst/>
          </a:prstGeom>
        </p:spPr>
        <p:txBody>
          <a:bodyPr wrap="square">
            <a:spAutoFit/>
          </a:bodyPr>
          <a:lstStyle/>
          <a:p>
            <a:r>
              <a:rPr lang="en-US" sz="1600" b="1" i="1" dirty="0" smtClean="0">
                <a:latin typeface="MinionPro-Regular"/>
              </a:rPr>
              <a:t>Summary</a:t>
            </a:r>
            <a:r>
              <a:rPr lang="en-US" sz="1600" dirty="0" smtClean="0">
                <a:latin typeface="MinionPro-Regular"/>
              </a:rPr>
              <a:t>:</a:t>
            </a:r>
          </a:p>
          <a:p>
            <a:pPr marL="285750" indent="-285750">
              <a:buFont typeface="Wingdings" panose="05000000000000000000" pitchFamily="2" charset="2"/>
              <a:buChar char="§"/>
            </a:pPr>
            <a:endParaRPr lang="en-US" sz="1600" dirty="0" smtClean="0">
              <a:latin typeface="MinionPro-Regular"/>
            </a:endParaRPr>
          </a:p>
          <a:p>
            <a:pPr marL="285750" indent="-285750">
              <a:buFont typeface="Wingdings" panose="05000000000000000000" pitchFamily="2" charset="2"/>
              <a:buChar char="§"/>
            </a:pPr>
            <a:r>
              <a:rPr lang="en-US" sz="1600" dirty="0">
                <a:latin typeface="MinionPro-Regular"/>
              </a:rPr>
              <a:t>When you need to use </a:t>
            </a:r>
            <a:r>
              <a:rPr lang="en-US" sz="1600" dirty="0" smtClean="0">
                <a:latin typeface="MinionPro-Regular"/>
              </a:rPr>
              <a:t>an existing </a:t>
            </a:r>
            <a:r>
              <a:rPr lang="en-US" sz="1600" dirty="0">
                <a:latin typeface="MinionPro-Regular"/>
              </a:rPr>
              <a:t>class and its </a:t>
            </a:r>
            <a:r>
              <a:rPr lang="en-US" sz="1600" dirty="0" smtClean="0">
                <a:latin typeface="MinionPro-Regular"/>
              </a:rPr>
              <a:t>interface is </a:t>
            </a:r>
            <a:r>
              <a:rPr lang="en-US" sz="1600" dirty="0">
                <a:latin typeface="MinionPro-Regular"/>
              </a:rPr>
              <a:t>not the one you need, use </a:t>
            </a:r>
            <a:r>
              <a:rPr lang="en-US" sz="1600" dirty="0" smtClean="0">
                <a:latin typeface="MinionPro-Regular"/>
              </a:rPr>
              <a:t>an adapter.</a:t>
            </a:r>
          </a:p>
          <a:p>
            <a:pPr marL="285750" indent="-285750">
              <a:buFont typeface="Wingdings" panose="05000000000000000000" pitchFamily="2" charset="2"/>
              <a:buChar char="§"/>
            </a:pPr>
            <a:r>
              <a:rPr lang="en-US" sz="1600" dirty="0">
                <a:latin typeface="MinionPro-Regular"/>
              </a:rPr>
              <a:t>An adapter changes </a:t>
            </a:r>
            <a:r>
              <a:rPr lang="en-US" sz="1600" dirty="0" smtClean="0">
                <a:latin typeface="MinionPro-Regular"/>
              </a:rPr>
              <a:t>an interface </a:t>
            </a:r>
            <a:r>
              <a:rPr lang="en-US" sz="1600" dirty="0">
                <a:latin typeface="MinionPro-Regular"/>
              </a:rPr>
              <a:t>into one a </a:t>
            </a:r>
            <a:r>
              <a:rPr lang="en-US" sz="1600" dirty="0" smtClean="0">
                <a:latin typeface="MinionPro-Regular"/>
              </a:rPr>
              <a:t>client expects.</a:t>
            </a:r>
          </a:p>
          <a:p>
            <a:pPr marL="285750" indent="-285750">
              <a:buFont typeface="Wingdings" panose="05000000000000000000" pitchFamily="2" charset="2"/>
              <a:buChar char="§"/>
            </a:pPr>
            <a:r>
              <a:rPr lang="en-US" sz="1600" dirty="0">
                <a:latin typeface="MinionPro-Regular"/>
              </a:rPr>
              <a:t>Implementing an adapter </a:t>
            </a:r>
            <a:r>
              <a:rPr lang="en-US" sz="1600" dirty="0" smtClean="0">
                <a:latin typeface="MinionPro-Regular"/>
              </a:rPr>
              <a:t>may require </a:t>
            </a:r>
            <a:r>
              <a:rPr lang="en-US" sz="1600" dirty="0">
                <a:latin typeface="MinionPro-Regular"/>
              </a:rPr>
              <a:t>little work or a great </a:t>
            </a:r>
            <a:r>
              <a:rPr lang="en-US" sz="1600" dirty="0" smtClean="0">
                <a:latin typeface="MinionPro-Regular"/>
              </a:rPr>
              <a:t>deal of </a:t>
            </a:r>
            <a:r>
              <a:rPr lang="en-US" sz="1600" dirty="0">
                <a:latin typeface="MinionPro-Regular"/>
              </a:rPr>
              <a:t>work depending on the </a:t>
            </a:r>
            <a:r>
              <a:rPr lang="en-US" sz="1600" dirty="0" smtClean="0">
                <a:latin typeface="MinionPro-Regular"/>
              </a:rPr>
              <a:t>size and </a:t>
            </a:r>
            <a:r>
              <a:rPr lang="en-US" sz="1600" dirty="0">
                <a:latin typeface="MinionPro-Regular"/>
              </a:rPr>
              <a:t>complexity of the </a:t>
            </a:r>
            <a:r>
              <a:rPr lang="en-US" sz="1600" dirty="0" smtClean="0">
                <a:latin typeface="MinionPro-Regular"/>
              </a:rPr>
              <a:t>target interface</a:t>
            </a:r>
            <a:r>
              <a:rPr lang="en-US" sz="1600" dirty="0">
                <a:latin typeface="MinionPro-Regular"/>
              </a:rPr>
              <a:t>.</a:t>
            </a:r>
            <a:endParaRPr lang="en-US" sz="1600" dirty="0" smtClean="0">
              <a:latin typeface="MinionPro-Regular"/>
            </a:endParaRPr>
          </a:p>
        </p:txBody>
      </p:sp>
      <p:pic>
        <p:nvPicPr>
          <p:cNvPr id="3" name="Picture 2"/>
          <p:cNvPicPr>
            <a:picLocks noChangeAspect="1"/>
          </p:cNvPicPr>
          <p:nvPr/>
        </p:nvPicPr>
        <p:blipFill>
          <a:blip r:embed="rId2"/>
          <a:stretch>
            <a:fillRect/>
          </a:stretch>
        </p:blipFill>
        <p:spPr>
          <a:xfrm>
            <a:off x="4786184" y="2523009"/>
            <a:ext cx="7315200" cy="3448050"/>
          </a:xfrm>
          <a:prstGeom prst="rect">
            <a:avLst/>
          </a:prstGeom>
        </p:spPr>
      </p:pic>
    </p:spTree>
    <p:extLst>
      <p:ext uri="{BB962C8B-B14F-4D97-AF65-F5344CB8AC3E}">
        <p14:creationId xmlns:p14="http://schemas.microsoft.com/office/powerpoint/2010/main" val="28683230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49" y="365126"/>
            <a:ext cx="11003177" cy="1325563"/>
          </a:xfrm>
        </p:spPr>
        <p:txBody>
          <a:bodyPr>
            <a:normAutofit/>
          </a:bodyPr>
          <a:lstStyle/>
          <a:p>
            <a:r>
              <a:rPr lang="en-US" sz="3600" dirty="0" smtClean="0">
                <a:solidFill>
                  <a:srgbClr val="FF9B33"/>
                </a:solidFill>
                <a:latin typeface="Arial" panose="020B0604020202020204" pitchFamily="34" charset="0"/>
              </a:rPr>
              <a:t>The Facade Pattern</a:t>
            </a:r>
            <a:endParaRPr lang="en-US" dirty="0"/>
          </a:p>
        </p:txBody>
      </p:sp>
      <p:sp>
        <p:nvSpPr>
          <p:cNvPr id="5" name="Rectangle 4"/>
          <p:cNvSpPr/>
          <p:nvPr/>
        </p:nvSpPr>
        <p:spPr>
          <a:xfrm>
            <a:off x="628648" y="1329550"/>
            <a:ext cx="11003177" cy="646331"/>
          </a:xfrm>
          <a:prstGeom prst="rect">
            <a:avLst/>
          </a:prstGeom>
        </p:spPr>
        <p:txBody>
          <a:bodyPr wrap="square">
            <a:spAutoFit/>
          </a:bodyPr>
          <a:lstStyle/>
          <a:p>
            <a:r>
              <a:rPr lang="en-US" b="1" dirty="0">
                <a:latin typeface="Baskerville"/>
              </a:rPr>
              <a:t>The Facade Pattern </a:t>
            </a:r>
            <a:r>
              <a:rPr lang="en-US" dirty="0">
                <a:latin typeface="Baskerville"/>
              </a:rPr>
              <a:t>provides a </a:t>
            </a:r>
            <a:r>
              <a:rPr lang="en-US" dirty="0" smtClean="0">
                <a:latin typeface="Baskerville"/>
              </a:rPr>
              <a:t>unified </a:t>
            </a:r>
            <a:r>
              <a:rPr lang="en-US" dirty="0">
                <a:latin typeface="Baskerville"/>
              </a:rPr>
              <a:t>interface to </a:t>
            </a:r>
            <a:r>
              <a:rPr lang="en-US" dirty="0" smtClean="0">
                <a:latin typeface="Baskerville"/>
              </a:rPr>
              <a:t>a set </a:t>
            </a:r>
            <a:r>
              <a:rPr lang="en-US" dirty="0">
                <a:latin typeface="Baskerville"/>
              </a:rPr>
              <a:t>of interfaces in a </a:t>
            </a:r>
            <a:r>
              <a:rPr lang="en-US" dirty="0" err="1">
                <a:latin typeface="Baskerville"/>
              </a:rPr>
              <a:t>subsytem</a:t>
            </a:r>
            <a:r>
              <a:rPr lang="en-US" dirty="0">
                <a:latin typeface="Baskerville"/>
              </a:rPr>
              <a:t>. Facade </a:t>
            </a:r>
            <a:r>
              <a:rPr lang="en-US" dirty="0" smtClean="0">
                <a:latin typeface="Baskerville"/>
              </a:rPr>
              <a:t>defines </a:t>
            </a:r>
            <a:r>
              <a:rPr lang="en-US" dirty="0">
                <a:latin typeface="Baskerville"/>
              </a:rPr>
              <a:t>a </a:t>
            </a:r>
            <a:r>
              <a:rPr lang="en-US" dirty="0" smtClean="0">
                <a:latin typeface="Baskerville"/>
              </a:rPr>
              <a:t>higher level interface </a:t>
            </a:r>
            <a:r>
              <a:rPr lang="en-US" dirty="0">
                <a:latin typeface="Baskerville"/>
              </a:rPr>
              <a:t>that makes the subsystem easier to use.</a:t>
            </a:r>
          </a:p>
        </p:txBody>
      </p:sp>
      <p:sp>
        <p:nvSpPr>
          <p:cNvPr id="6" name="Rectangle 5"/>
          <p:cNvSpPr/>
          <p:nvPr/>
        </p:nvSpPr>
        <p:spPr>
          <a:xfrm>
            <a:off x="628648" y="3481731"/>
            <a:ext cx="4378674" cy="2308324"/>
          </a:xfrm>
          <a:prstGeom prst="rect">
            <a:avLst/>
          </a:prstGeom>
        </p:spPr>
        <p:txBody>
          <a:bodyPr wrap="square">
            <a:spAutoFit/>
          </a:bodyPr>
          <a:lstStyle/>
          <a:p>
            <a:r>
              <a:rPr lang="en-US" sz="1600" b="1" i="1" dirty="0" smtClean="0">
                <a:latin typeface="MinionPro-Regular"/>
              </a:rPr>
              <a:t>Summary</a:t>
            </a:r>
            <a:r>
              <a:rPr lang="en-US" sz="1600" dirty="0" smtClean="0">
                <a:latin typeface="MinionPro-Regular"/>
              </a:rPr>
              <a:t>:</a:t>
            </a:r>
          </a:p>
          <a:p>
            <a:pPr marL="285750" indent="-285750">
              <a:buFont typeface="Wingdings" panose="05000000000000000000" pitchFamily="2" charset="2"/>
              <a:buChar char="§"/>
            </a:pPr>
            <a:endParaRPr lang="en-US" sz="1600" dirty="0" smtClean="0">
              <a:latin typeface="MinionPro-Regular"/>
            </a:endParaRPr>
          </a:p>
          <a:p>
            <a:pPr marL="285750" indent="-285750">
              <a:buFont typeface="Wingdings" panose="05000000000000000000" pitchFamily="2" charset="2"/>
              <a:buChar char="§"/>
            </a:pPr>
            <a:r>
              <a:rPr lang="en-US" sz="1600" dirty="0">
                <a:latin typeface="MinionPro-Regular"/>
              </a:rPr>
              <a:t>A facade decouples a </a:t>
            </a:r>
            <a:r>
              <a:rPr lang="en-US" sz="1600" dirty="0" smtClean="0">
                <a:latin typeface="MinionPro-Regular"/>
              </a:rPr>
              <a:t>client from </a:t>
            </a:r>
            <a:r>
              <a:rPr lang="en-US" sz="1600" dirty="0">
                <a:latin typeface="MinionPro-Regular"/>
              </a:rPr>
              <a:t>a complex </a:t>
            </a:r>
            <a:r>
              <a:rPr lang="en-US" sz="1600" dirty="0" smtClean="0">
                <a:latin typeface="MinionPro-Regular"/>
              </a:rPr>
              <a:t>subsystem</a:t>
            </a:r>
          </a:p>
          <a:p>
            <a:pPr marL="285750" indent="-285750">
              <a:buFont typeface="Wingdings" panose="05000000000000000000" pitchFamily="2" charset="2"/>
              <a:buChar char="§"/>
            </a:pPr>
            <a:r>
              <a:rPr lang="en-US" sz="1600" dirty="0" smtClean="0">
                <a:latin typeface="MinionPro-Regular"/>
              </a:rPr>
              <a:t>Requires that </a:t>
            </a:r>
            <a:r>
              <a:rPr lang="en-US" sz="1600" dirty="0">
                <a:latin typeface="MinionPro-Regular"/>
              </a:rPr>
              <a:t>we compose the </a:t>
            </a:r>
            <a:r>
              <a:rPr lang="en-US" sz="1600" dirty="0" smtClean="0">
                <a:latin typeface="MinionPro-Regular"/>
              </a:rPr>
              <a:t>façade with </a:t>
            </a:r>
            <a:r>
              <a:rPr lang="en-US" sz="1600" dirty="0">
                <a:latin typeface="MinionPro-Regular"/>
              </a:rPr>
              <a:t>its subsystem and </a:t>
            </a:r>
            <a:r>
              <a:rPr lang="en-US" sz="1600" dirty="0" smtClean="0">
                <a:latin typeface="MinionPro-Regular"/>
              </a:rPr>
              <a:t>use delegation to perform </a:t>
            </a:r>
            <a:r>
              <a:rPr lang="en-US" sz="1600" dirty="0">
                <a:latin typeface="MinionPro-Regular"/>
              </a:rPr>
              <a:t>the </a:t>
            </a:r>
            <a:r>
              <a:rPr lang="en-US" sz="1600" dirty="0" smtClean="0">
                <a:latin typeface="MinionPro-Regular"/>
              </a:rPr>
              <a:t>work of </a:t>
            </a:r>
            <a:r>
              <a:rPr lang="en-US" sz="1600" dirty="0">
                <a:latin typeface="MinionPro-Regular"/>
              </a:rPr>
              <a:t>the facade</a:t>
            </a:r>
            <a:r>
              <a:rPr lang="en-US" sz="1600" dirty="0" smtClean="0">
                <a:latin typeface="MinionPro-Regular"/>
              </a:rPr>
              <a:t>.</a:t>
            </a:r>
          </a:p>
          <a:p>
            <a:pPr marL="285750" indent="-285750">
              <a:buFont typeface="Wingdings" panose="05000000000000000000" pitchFamily="2" charset="2"/>
              <a:buChar char="§"/>
            </a:pPr>
            <a:r>
              <a:rPr lang="en-US" sz="1600" dirty="0">
                <a:latin typeface="MinionPro-Regular"/>
              </a:rPr>
              <a:t>You can implement more </a:t>
            </a:r>
            <a:r>
              <a:rPr lang="en-US" sz="1600" dirty="0" smtClean="0">
                <a:latin typeface="MinionPro-Regular"/>
              </a:rPr>
              <a:t>than one </a:t>
            </a:r>
            <a:r>
              <a:rPr lang="en-US" sz="1600" dirty="0">
                <a:latin typeface="MinionPro-Regular"/>
              </a:rPr>
              <a:t>facade for a subsystem</a:t>
            </a:r>
            <a:endParaRPr lang="en-US" sz="1600" dirty="0" smtClean="0">
              <a:latin typeface="MinionPro-Regular"/>
            </a:endParaRPr>
          </a:p>
        </p:txBody>
      </p:sp>
      <p:pic>
        <p:nvPicPr>
          <p:cNvPr id="7" name="Picture 6"/>
          <p:cNvPicPr>
            <a:picLocks noChangeAspect="1"/>
          </p:cNvPicPr>
          <p:nvPr/>
        </p:nvPicPr>
        <p:blipFill>
          <a:blip r:embed="rId2"/>
          <a:stretch>
            <a:fillRect/>
          </a:stretch>
        </p:blipFill>
        <p:spPr>
          <a:xfrm>
            <a:off x="4876800" y="2237817"/>
            <a:ext cx="7315200" cy="3850105"/>
          </a:xfrm>
          <a:prstGeom prst="rect">
            <a:avLst/>
          </a:prstGeom>
        </p:spPr>
      </p:pic>
      <p:sp>
        <p:nvSpPr>
          <p:cNvPr id="8" name="Rectangle 7"/>
          <p:cNvSpPr/>
          <p:nvPr/>
        </p:nvSpPr>
        <p:spPr>
          <a:xfrm>
            <a:off x="628648" y="2116504"/>
            <a:ext cx="4378674" cy="1077218"/>
          </a:xfrm>
          <a:prstGeom prst="rect">
            <a:avLst/>
          </a:prstGeom>
        </p:spPr>
        <p:txBody>
          <a:bodyPr wrap="square">
            <a:spAutoFit/>
          </a:bodyPr>
          <a:lstStyle/>
          <a:p>
            <a:r>
              <a:rPr lang="en-US" sz="1600" b="1" i="1" dirty="0" smtClean="0">
                <a:latin typeface="MinionPro-Regular"/>
              </a:rPr>
              <a:t>Principle</a:t>
            </a:r>
            <a:r>
              <a:rPr lang="en-US" sz="1600" dirty="0" smtClean="0">
                <a:latin typeface="MinionPro-Regular"/>
              </a:rPr>
              <a:t>:</a:t>
            </a:r>
          </a:p>
          <a:p>
            <a:pPr marL="285750" indent="-285750">
              <a:buFont typeface="Wingdings" panose="05000000000000000000" pitchFamily="2" charset="2"/>
              <a:buChar char="§"/>
            </a:pPr>
            <a:endParaRPr lang="en-US" sz="1600" dirty="0" smtClean="0">
              <a:latin typeface="MinionPro-Regular"/>
            </a:endParaRPr>
          </a:p>
          <a:p>
            <a:pPr marL="285750" indent="-285750">
              <a:buFont typeface="Wingdings" panose="05000000000000000000" pitchFamily="2" charset="2"/>
              <a:buChar char="§"/>
            </a:pPr>
            <a:r>
              <a:rPr lang="en-US" sz="1600" dirty="0">
                <a:latin typeface="MinionPro-Regular"/>
              </a:rPr>
              <a:t>Principle of Least Knowledge </a:t>
            </a:r>
            <a:r>
              <a:rPr lang="en-US" sz="1600" dirty="0" smtClean="0">
                <a:latin typeface="MinionPro-Regular"/>
              </a:rPr>
              <a:t>- talk </a:t>
            </a:r>
            <a:r>
              <a:rPr lang="en-US" sz="1600" dirty="0">
                <a:latin typeface="MinionPro-Regular"/>
              </a:rPr>
              <a:t>only to your immediate </a:t>
            </a:r>
            <a:r>
              <a:rPr lang="en-US" sz="1600" dirty="0" smtClean="0">
                <a:latin typeface="MinionPro-Regular"/>
              </a:rPr>
              <a:t>friends</a:t>
            </a:r>
          </a:p>
        </p:txBody>
      </p:sp>
    </p:spTree>
    <p:extLst>
      <p:ext uri="{BB962C8B-B14F-4D97-AF65-F5344CB8AC3E}">
        <p14:creationId xmlns:p14="http://schemas.microsoft.com/office/powerpoint/2010/main" val="17185021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49" y="365126"/>
            <a:ext cx="11003177" cy="1325563"/>
          </a:xfrm>
        </p:spPr>
        <p:txBody>
          <a:bodyPr>
            <a:normAutofit/>
          </a:bodyPr>
          <a:lstStyle/>
          <a:p>
            <a:r>
              <a:rPr lang="en-US" sz="3600" dirty="0" smtClean="0">
                <a:solidFill>
                  <a:srgbClr val="FF9B33"/>
                </a:solidFill>
                <a:latin typeface="Arial" panose="020B0604020202020204" pitchFamily="34" charset="0"/>
              </a:rPr>
              <a:t>The Template Pattern</a:t>
            </a:r>
            <a:endParaRPr lang="en-US" dirty="0"/>
          </a:p>
        </p:txBody>
      </p:sp>
      <p:sp>
        <p:nvSpPr>
          <p:cNvPr id="5" name="Rectangle 4"/>
          <p:cNvSpPr/>
          <p:nvPr/>
        </p:nvSpPr>
        <p:spPr>
          <a:xfrm>
            <a:off x="628648" y="1329550"/>
            <a:ext cx="11003177" cy="923330"/>
          </a:xfrm>
          <a:prstGeom prst="rect">
            <a:avLst/>
          </a:prstGeom>
        </p:spPr>
        <p:txBody>
          <a:bodyPr wrap="square">
            <a:spAutoFit/>
          </a:bodyPr>
          <a:lstStyle/>
          <a:p>
            <a:r>
              <a:rPr lang="en-US" b="1" dirty="0">
                <a:latin typeface="Baskerville"/>
              </a:rPr>
              <a:t>The Template Method Pattern </a:t>
            </a:r>
            <a:r>
              <a:rPr lang="en-US" dirty="0" smtClean="0">
                <a:latin typeface="Baskerville"/>
              </a:rPr>
              <a:t>defines </a:t>
            </a:r>
            <a:r>
              <a:rPr lang="en-US" dirty="0">
                <a:latin typeface="Baskerville"/>
              </a:rPr>
              <a:t>the </a:t>
            </a:r>
            <a:r>
              <a:rPr lang="en-US" dirty="0" smtClean="0">
                <a:latin typeface="Baskerville"/>
              </a:rPr>
              <a:t>skeleton of </a:t>
            </a:r>
            <a:r>
              <a:rPr lang="en-US" dirty="0">
                <a:latin typeface="Baskerville"/>
              </a:rPr>
              <a:t>an algorithm in a method, deferring some steps </a:t>
            </a:r>
            <a:r>
              <a:rPr lang="en-US" dirty="0" smtClean="0">
                <a:latin typeface="Baskerville"/>
              </a:rPr>
              <a:t>to subclasses</a:t>
            </a:r>
            <a:r>
              <a:rPr lang="en-US" dirty="0">
                <a:latin typeface="Baskerville"/>
              </a:rPr>
              <a:t>. Template Method lets subclasses </a:t>
            </a:r>
            <a:r>
              <a:rPr lang="en-US" dirty="0" smtClean="0">
                <a:latin typeface="Baskerville"/>
              </a:rPr>
              <a:t>redefine certain </a:t>
            </a:r>
            <a:r>
              <a:rPr lang="en-US" dirty="0">
                <a:latin typeface="Baskerville"/>
              </a:rPr>
              <a:t>steps of an algorithm without changing </a:t>
            </a:r>
            <a:r>
              <a:rPr lang="en-US" dirty="0" smtClean="0">
                <a:latin typeface="Baskerville"/>
              </a:rPr>
              <a:t>the algorithm’s </a:t>
            </a:r>
            <a:r>
              <a:rPr lang="en-US" dirty="0">
                <a:latin typeface="Baskerville"/>
              </a:rPr>
              <a:t>structure.</a:t>
            </a:r>
          </a:p>
        </p:txBody>
      </p:sp>
      <p:sp>
        <p:nvSpPr>
          <p:cNvPr id="6" name="Rectangle 5"/>
          <p:cNvSpPr/>
          <p:nvPr/>
        </p:nvSpPr>
        <p:spPr>
          <a:xfrm>
            <a:off x="628648" y="3481731"/>
            <a:ext cx="4378674" cy="3046988"/>
          </a:xfrm>
          <a:prstGeom prst="rect">
            <a:avLst/>
          </a:prstGeom>
        </p:spPr>
        <p:txBody>
          <a:bodyPr wrap="square">
            <a:spAutoFit/>
          </a:bodyPr>
          <a:lstStyle/>
          <a:p>
            <a:r>
              <a:rPr lang="en-US" sz="1600" b="1" i="1" dirty="0" smtClean="0">
                <a:latin typeface="MinionPro-Regular"/>
              </a:rPr>
              <a:t>Summary</a:t>
            </a:r>
            <a:r>
              <a:rPr lang="en-US" sz="1600" dirty="0" smtClean="0">
                <a:latin typeface="MinionPro-Regular"/>
              </a:rPr>
              <a:t>:</a:t>
            </a:r>
          </a:p>
          <a:p>
            <a:pPr marL="285750" indent="-285750">
              <a:buFont typeface="Wingdings" panose="05000000000000000000" pitchFamily="2" charset="2"/>
              <a:buChar char="§"/>
            </a:pPr>
            <a:endParaRPr lang="en-US" sz="1600" dirty="0" smtClean="0">
              <a:latin typeface="MinionPro-Regular"/>
            </a:endParaRPr>
          </a:p>
          <a:p>
            <a:pPr marL="285750" indent="-285750">
              <a:buFont typeface="Wingdings" panose="05000000000000000000" pitchFamily="2" charset="2"/>
              <a:buChar char="§"/>
            </a:pPr>
            <a:r>
              <a:rPr lang="fr-FR" sz="1600" dirty="0">
                <a:latin typeface="MinionPro-Regular"/>
              </a:rPr>
              <a:t>G</a:t>
            </a:r>
            <a:r>
              <a:rPr lang="fr-FR" sz="1600" dirty="0" smtClean="0">
                <a:latin typeface="MinionPro-Regular"/>
              </a:rPr>
              <a:t>ives </a:t>
            </a:r>
            <a:r>
              <a:rPr lang="fr-FR" sz="1600" dirty="0">
                <a:latin typeface="MinionPro-Regular"/>
              </a:rPr>
              <a:t>us an </a:t>
            </a:r>
            <a:r>
              <a:rPr lang="fr-FR" sz="1600" dirty="0" smtClean="0">
                <a:latin typeface="MinionPro-Regular"/>
              </a:rPr>
              <a:t>important technique </a:t>
            </a:r>
            <a:r>
              <a:rPr lang="fr-FR" sz="1600" dirty="0">
                <a:latin typeface="MinionPro-Regular"/>
              </a:rPr>
              <a:t>for code </a:t>
            </a:r>
            <a:r>
              <a:rPr lang="fr-FR" sz="1600" dirty="0" err="1" smtClean="0">
                <a:latin typeface="MinionPro-Regular"/>
              </a:rPr>
              <a:t>re-use</a:t>
            </a:r>
            <a:r>
              <a:rPr lang="fr-FR" sz="1600" dirty="0" smtClean="0">
                <a:latin typeface="MinionPro-Regular"/>
              </a:rPr>
              <a:t>.</a:t>
            </a:r>
          </a:p>
          <a:p>
            <a:pPr marL="285750" indent="-285750">
              <a:buFont typeface="Wingdings" panose="05000000000000000000" pitchFamily="2" charset="2"/>
              <a:buChar char="§"/>
            </a:pPr>
            <a:r>
              <a:rPr lang="en-US" sz="1600" dirty="0">
                <a:latin typeface="MinionPro-Regular"/>
              </a:rPr>
              <a:t>abstract class may </a:t>
            </a:r>
            <a:r>
              <a:rPr lang="en-US" sz="1600" dirty="0" smtClean="0">
                <a:latin typeface="MinionPro-Regular"/>
              </a:rPr>
              <a:t>define concrete </a:t>
            </a:r>
            <a:r>
              <a:rPr lang="en-US" sz="1600" dirty="0">
                <a:latin typeface="MinionPro-Regular"/>
              </a:rPr>
              <a:t>methods, </a:t>
            </a:r>
            <a:r>
              <a:rPr lang="en-US" sz="1600" dirty="0" smtClean="0">
                <a:latin typeface="MinionPro-Regular"/>
              </a:rPr>
              <a:t>abstract methods </a:t>
            </a:r>
            <a:r>
              <a:rPr lang="en-US" sz="1600" dirty="0">
                <a:latin typeface="MinionPro-Regular"/>
              </a:rPr>
              <a:t>and </a:t>
            </a:r>
            <a:r>
              <a:rPr lang="en-US" sz="1600" dirty="0" smtClean="0">
                <a:latin typeface="MinionPro-Regular"/>
              </a:rPr>
              <a:t>hooks.</a:t>
            </a:r>
          </a:p>
          <a:p>
            <a:pPr marL="285750" indent="-285750">
              <a:buFont typeface="Wingdings" panose="05000000000000000000" pitchFamily="2" charset="2"/>
              <a:buChar char="§"/>
            </a:pPr>
            <a:r>
              <a:rPr lang="en-US" sz="1600" dirty="0">
                <a:latin typeface="MinionPro-Regular"/>
              </a:rPr>
              <a:t>Abstract methods </a:t>
            </a:r>
            <a:r>
              <a:rPr lang="en-US" sz="1600" dirty="0" smtClean="0">
                <a:latin typeface="MinionPro-Regular"/>
              </a:rPr>
              <a:t>are implemented </a:t>
            </a:r>
            <a:r>
              <a:rPr lang="en-US" sz="1600" dirty="0">
                <a:latin typeface="MinionPro-Regular"/>
              </a:rPr>
              <a:t>by subclasses</a:t>
            </a:r>
            <a:r>
              <a:rPr lang="en-US" sz="1600" dirty="0" smtClean="0">
                <a:latin typeface="MinionPro-Regular"/>
              </a:rPr>
              <a:t>.</a:t>
            </a:r>
          </a:p>
          <a:p>
            <a:pPr marL="285750" indent="-285750">
              <a:buFont typeface="Wingdings" panose="05000000000000000000" pitchFamily="2" charset="2"/>
              <a:buChar char="§"/>
            </a:pPr>
            <a:r>
              <a:rPr lang="en-US" sz="1600" dirty="0">
                <a:latin typeface="MinionPro-Regular"/>
              </a:rPr>
              <a:t>Hooks are methods that </a:t>
            </a:r>
            <a:r>
              <a:rPr lang="en-US" sz="1600" dirty="0" smtClean="0">
                <a:latin typeface="MinionPro-Regular"/>
              </a:rPr>
              <a:t>do nothing </a:t>
            </a:r>
            <a:r>
              <a:rPr lang="en-US" sz="1600" dirty="0">
                <a:latin typeface="MinionPro-Regular"/>
              </a:rPr>
              <a:t>or default behavior </a:t>
            </a:r>
            <a:r>
              <a:rPr lang="en-US" sz="1600" dirty="0" smtClean="0">
                <a:latin typeface="MinionPro-Regular"/>
              </a:rPr>
              <a:t>in the </a:t>
            </a:r>
            <a:r>
              <a:rPr lang="en-US" sz="1600" dirty="0">
                <a:latin typeface="MinionPro-Regular"/>
              </a:rPr>
              <a:t>abstract class, but may </a:t>
            </a:r>
            <a:r>
              <a:rPr lang="en-US" sz="1600" dirty="0" smtClean="0">
                <a:latin typeface="MinionPro-Regular"/>
              </a:rPr>
              <a:t>be overridden </a:t>
            </a:r>
            <a:r>
              <a:rPr lang="en-US" sz="1600" dirty="0">
                <a:latin typeface="MinionPro-Regular"/>
              </a:rPr>
              <a:t>in the </a:t>
            </a:r>
            <a:r>
              <a:rPr lang="en-US" sz="1600" dirty="0" smtClean="0">
                <a:latin typeface="MinionPro-Regular"/>
              </a:rPr>
              <a:t>subclass</a:t>
            </a:r>
          </a:p>
          <a:p>
            <a:pPr marL="285750" indent="-285750">
              <a:buFont typeface="Wingdings" panose="05000000000000000000" pitchFamily="2" charset="2"/>
              <a:buChar char="§"/>
            </a:pPr>
            <a:endParaRPr lang="en-US" sz="1600" dirty="0" smtClean="0">
              <a:latin typeface="MinionPro-Regular"/>
            </a:endParaRPr>
          </a:p>
        </p:txBody>
      </p:sp>
      <p:pic>
        <p:nvPicPr>
          <p:cNvPr id="7" name="Picture 6"/>
          <p:cNvPicPr>
            <a:picLocks noChangeAspect="1"/>
          </p:cNvPicPr>
          <p:nvPr/>
        </p:nvPicPr>
        <p:blipFill>
          <a:blip r:embed="rId2"/>
          <a:stretch>
            <a:fillRect/>
          </a:stretch>
        </p:blipFill>
        <p:spPr>
          <a:xfrm>
            <a:off x="5166668" y="2165907"/>
            <a:ext cx="6858000" cy="4432418"/>
          </a:xfrm>
          <a:prstGeom prst="rect">
            <a:avLst/>
          </a:prstGeom>
        </p:spPr>
      </p:pic>
      <p:sp>
        <p:nvSpPr>
          <p:cNvPr id="8" name="Rectangle 7"/>
          <p:cNvSpPr/>
          <p:nvPr/>
        </p:nvSpPr>
        <p:spPr>
          <a:xfrm>
            <a:off x="628648" y="2252880"/>
            <a:ext cx="4378674" cy="1077218"/>
          </a:xfrm>
          <a:prstGeom prst="rect">
            <a:avLst/>
          </a:prstGeom>
        </p:spPr>
        <p:txBody>
          <a:bodyPr wrap="square">
            <a:spAutoFit/>
          </a:bodyPr>
          <a:lstStyle/>
          <a:p>
            <a:r>
              <a:rPr lang="en-US" sz="1600" b="1" i="1" dirty="0" smtClean="0">
                <a:latin typeface="MinionPro-Regular"/>
              </a:rPr>
              <a:t>Principle</a:t>
            </a:r>
            <a:r>
              <a:rPr lang="en-US" sz="1600" dirty="0" smtClean="0">
                <a:latin typeface="MinionPro-Regular"/>
              </a:rPr>
              <a:t>:</a:t>
            </a:r>
          </a:p>
          <a:p>
            <a:pPr marL="285750" indent="-285750">
              <a:buFont typeface="Wingdings" panose="05000000000000000000" pitchFamily="2" charset="2"/>
              <a:buChar char="§"/>
            </a:pPr>
            <a:endParaRPr lang="en-US" sz="1600" dirty="0" smtClean="0">
              <a:latin typeface="MinionPro-Regular"/>
            </a:endParaRPr>
          </a:p>
          <a:p>
            <a:pPr marL="285750" indent="-285750">
              <a:buFont typeface="Wingdings" panose="05000000000000000000" pitchFamily="2" charset="2"/>
              <a:buChar char="§"/>
            </a:pPr>
            <a:r>
              <a:rPr lang="en-US" sz="1600" dirty="0">
                <a:latin typeface="MinionPro-Regular"/>
              </a:rPr>
              <a:t>The Hollywood </a:t>
            </a:r>
            <a:r>
              <a:rPr lang="en-US" sz="1600" dirty="0" smtClean="0">
                <a:latin typeface="MinionPro-Regular"/>
              </a:rPr>
              <a:t>Principle - Don’t </a:t>
            </a:r>
            <a:r>
              <a:rPr lang="en-US" sz="1600" dirty="0">
                <a:latin typeface="MinionPro-Regular"/>
              </a:rPr>
              <a:t>call us, we’ll call you</a:t>
            </a:r>
            <a:endParaRPr lang="en-US" sz="1600" dirty="0" smtClean="0">
              <a:latin typeface="MinionPro-Regular"/>
            </a:endParaRPr>
          </a:p>
        </p:txBody>
      </p:sp>
    </p:spTree>
    <p:extLst>
      <p:ext uri="{BB962C8B-B14F-4D97-AF65-F5344CB8AC3E}">
        <p14:creationId xmlns:p14="http://schemas.microsoft.com/office/powerpoint/2010/main" val="35415461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49" y="365126"/>
            <a:ext cx="11003177" cy="1325563"/>
          </a:xfrm>
        </p:spPr>
        <p:txBody>
          <a:bodyPr>
            <a:normAutofit/>
          </a:bodyPr>
          <a:lstStyle/>
          <a:p>
            <a:r>
              <a:rPr lang="en-US" sz="3600" dirty="0" smtClean="0">
                <a:solidFill>
                  <a:srgbClr val="FF9B33"/>
                </a:solidFill>
                <a:latin typeface="Arial" panose="020B0604020202020204" pitchFamily="34" charset="0"/>
              </a:rPr>
              <a:t>The Iterator Pattern</a:t>
            </a:r>
            <a:endParaRPr lang="en-US" dirty="0"/>
          </a:p>
        </p:txBody>
      </p:sp>
      <p:sp>
        <p:nvSpPr>
          <p:cNvPr id="5" name="Rectangle 4"/>
          <p:cNvSpPr/>
          <p:nvPr/>
        </p:nvSpPr>
        <p:spPr>
          <a:xfrm>
            <a:off x="628648" y="1329550"/>
            <a:ext cx="11003177" cy="646331"/>
          </a:xfrm>
          <a:prstGeom prst="rect">
            <a:avLst/>
          </a:prstGeom>
        </p:spPr>
        <p:txBody>
          <a:bodyPr wrap="square">
            <a:spAutoFit/>
          </a:bodyPr>
          <a:lstStyle/>
          <a:p>
            <a:r>
              <a:rPr lang="en-US" b="1" dirty="0" smtClean="0">
                <a:latin typeface="Baskerville"/>
              </a:rPr>
              <a:t>The </a:t>
            </a:r>
            <a:r>
              <a:rPr lang="en-US" b="1" dirty="0">
                <a:latin typeface="Baskerville"/>
              </a:rPr>
              <a:t>Iterator Pattern </a:t>
            </a:r>
            <a:r>
              <a:rPr lang="en-US" dirty="0">
                <a:latin typeface="Baskerville"/>
              </a:rPr>
              <a:t>provides a way </a:t>
            </a:r>
            <a:r>
              <a:rPr lang="en-US" dirty="0" smtClean="0">
                <a:latin typeface="Baskerville"/>
              </a:rPr>
              <a:t>to access </a:t>
            </a:r>
            <a:r>
              <a:rPr lang="en-US" dirty="0">
                <a:latin typeface="Baskerville"/>
              </a:rPr>
              <a:t>the elements of an aggregate </a:t>
            </a:r>
            <a:r>
              <a:rPr lang="en-US" dirty="0" smtClean="0">
                <a:latin typeface="Baskerville"/>
              </a:rPr>
              <a:t>object sequentially </a:t>
            </a:r>
            <a:r>
              <a:rPr lang="en-US" dirty="0">
                <a:latin typeface="Baskerville"/>
              </a:rPr>
              <a:t>without exposing its </a:t>
            </a:r>
            <a:r>
              <a:rPr lang="en-US" dirty="0" smtClean="0">
                <a:latin typeface="Baskerville"/>
              </a:rPr>
              <a:t>underlying representation</a:t>
            </a:r>
            <a:r>
              <a:rPr lang="en-US" dirty="0">
                <a:latin typeface="Baskerville"/>
              </a:rPr>
              <a:t>.</a:t>
            </a:r>
          </a:p>
        </p:txBody>
      </p:sp>
      <p:sp>
        <p:nvSpPr>
          <p:cNvPr id="6" name="Rectangle 5"/>
          <p:cNvSpPr/>
          <p:nvPr/>
        </p:nvSpPr>
        <p:spPr>
          <a:xfrm>
            <a:off x="628648" y="3481731"/>
            <a:ext cx="4378674" cy="2800767"/>
          </a:xfrm>
          <a:prstGeom prst="rect">
            <a:avLst/>
          </a:prstGeom>
        </p:spPr>
        <p:txBody>
          <a:bodyPr wrap="square">
            <a:spAutoFit/>
          </a:bodyPr>
          <a:lstStyle/>
          <a:p>
            <a:r>
              <a:rPr lang="en-US" sz="1600" b="1" i="1" dirty="0" smtClean="0">
                <a:latin typeface="MinionPro-Regular"/>
              </a:rPr>
              <a:t>Summary</a:t>
            </a:r>
            <a:r>
              <a:rPr lang="en-US" sz="1600" dirty="0" smtClean="0">
                <a:latin typeface="MinionPro-Regular"/>
              </a:rPr>
              <a:t>:</a:t>
            </a:r>
          </a:p>
          <a:p>
            <a:pPr marL="285750" indent="-285750">
              <a:buFont typeface="Wingdings" panose="05000000000000000000" pitchFamily="2" charset="2"/>
              <a:buChar char="§"/>
            </a:pPr>
            <a:endParaRPr lang="en-US" sz="1600" dirty="0" smtClean="0">
              <a:latin typeface="MinionPro-Regular"/>
            </a:endParaRPr>
          </a:p>
          <a:p>
            <a:pPr marL="285750" indent="-285750">
              <a:buFont typeface="Wingdings" panose="05000000000000000000" pitchFamily="2" charset="2"/>
              <a:buChar char="§"/>
            </a:pPr>
            <a:r>
              <a:rPr lang="en-US" sz="1600" dirty="0" smtClean="0">
                <a:latin typeface="MinionPro-Regular"/>
              </a:rPr>
              <a:t>allows </a:t>
            </a:r>
            <a:r>
              <a:rPr lang="en-US" sz="1600" dirty="0">
                <a:latin typeface="MinionPro-Regular"/>
              </a:rPr>
              <a:t>access to </a:t>
            </a:r>
            <a:r>
              <a:rPr lang="en-US" sz="1600" dirty="0" smtClean="0">
                <a:latin typeface="MinionPro-Regular"/>
              </a:rPr>
              <a:t>an aggregate’s </a:t>
            </a:r>
            <a:r>
              <a:rPr lang="en-US" sz="1600" dirty="0">
                <a:latin typeface="MinionPro-Regular"/>
              </a:rPr>
              <a:t>elements </a:t>
            </a:r>
            <a:r>
              <a:rPr lang="en-US" sz="1600" dirty="0" smtClean="0">
                <a:latin typeface="MinionPro-Regular"/>
              </a:rPr>
              <a:t>without exposing </a:t>
            </a:r>
            <a:r>
              <a:rPr lang="en-US" sz="1600" dirty="0">
                <a:latin typeface="MinionPro-Regular"/>
              </a:rPr>
              <a:t>its internal </a:t>
            </a:r>
            <a:r>
              <a:rPr lang="en-US" sz="1600" dirty="0" smtClean="0">
                <a:latin typeface="MinionPro-Regular"/>
              </a:rPr>
              <a:t>structure.</a:t>
            </a:r>
          </a:p>
          <a:p>
            <a:pPr marL="285750" indent="-285750">
              <a:buFont typeface="Wingdings" panose="05000000000000000000" pitchFamily="2" charset="2"/>
              <a:buChar char="§"/>
            </a:pPr>
            <a:r>
              <a:rPr lang="en-US" sz="1600" dirty="0">
                <a:latin typeface="MinionPro-Regular"/>
              </a:rPr>
              <a:t>relieve the aggregate of </a:t>
            </a:r>
            <a:r>
              <a:rPr lang="en-US" sz="1600" dirty="0" smtClean="0">
                <a:latin typeface="MinionPro-Regular"/>
              </a:rPr>
              <a:t>the responsibility </a:t>
            </a:r>
            <a:r>
              <a:rPr lang="en-US" sz="1600" dirty="0">
                <a:latin typeface="MinionPro-Regular"/>
              </a:rPr>
              <a:t>of </a:t>
            </a:r>
            <a:r>
              <a:rPr lang="en-US" sz="1600" dirty="0" smtClean="0">
                <a:latin typeface="MinionPro-Regular"/>
              </a:rPr>
              <a:t>supporting operations </a:t>
            </a:r>
            <a:r>
              <a:rPr lang="en-US" sz="1600" dirty="0">
                <a:latin typeface="MinionPro-Regular"/>
              </a:rPr>
              <a:t>for traversing </a:t>
            </a:r>
            <a:r>
              <a:rPr lang="en-US" sz="1600" dirty="0" smtClean="0">
                <a:latin typeface="MinionPro-Regular"/>
              </a:rPr>
              <a:t>its data.</a:t>
            </a:r>
          </a:p>
          <a:p>
            <a:pPr marL="285750" indent="-285750">
              <a:buFont typeface="Wingdings" panose="05000000000000000000" pitchFamily="2" charset="2"/>
              <a:buChar char="§"/>
            </a:pPr>
            <a:r>
              <a:rPr lang="en-US" sz="1600" dirty="0">
                <a:latin typeface="MinionPro-Regular"/>
              </a:rPr>
              <a:t>provides a </a:t>
            </a:r>
            <a:r>
              <a:rPr lang="en-US" sz="1600" dirty="0" smtClean="0">
                <a:latin typeface="MinionPro-Regular"/>
              </a:rPr>
              <a:t>common interface </a:t>
            </a:r>
            <a:r>
              <a:rPr lang="en-US" sz="1600" dirty="0">
                <a:latin typeface="MinionPro-Regular"/>
              </a:rPr>
              <a:t>for traversing </a:t>
            </a:r>
            <a:r>
              <a:rPr lang="en-US" sz="1600" dirty="0" smtClean="0">
                <a:latin typeface="MinionPro-Regular"/>
              </a:rPr>
              <a:t>the items </a:t>
            </a:r>
            <a:r>
              <a:rPr lang="en-US" sz="1600" dirty="0">
                <a:latin typeface="MinionPro-Regular"/>
              </a:rPr>
              <a:t>of an aggregate, </a:t>
            </a:r>
            <a:r>
              <a:rPr lang="en-US" sz="1600" dirty="0" smtClean="0">
                <a:latin typeface="MinionPro-Regular"/>
              </a:rPr>
              <a:t>allowing you </a:t>
            </a:r>
            <a:r>
              <a:rPr lang="en-US" sz="1600" dirty="0">
                <a:latin typeface="MinionPro-Regular"/>
              </a:rPr>
              <a:t>to use </a:t>
            </a:r>
            <a:r>
              <a:rPr lang="en-US" sz="1600" dirty="0" smtClean="0">
                <a:latin typeface="MinionPro-Regular"/>
              </a:rPr>
              <a:t>polymorphism</a:t>
            </a:r>
          </a:p>
          <a:p>
            <a:pPr marL="285750" indent="-285750">
              <a:buFont typeface="Wingdings" panose="05000000000000000000" pitchFamily="2" charset="2"/>
              <a:buChar char="§"/>
            </a:pPr>
            <a:endParaRPr lang="en-US" sz="1600" dirty="0" smtClean="0">
              <a:latin typeface="MinionPro-Regular"/>
            </a:endParaRPr>
          </a:p>
        </p:txBody>
      </p:sp>
      <p:sp>
        <p:nvSpPr>
          <p:cNvPr id="7" name="Rectangle 6"/>
          <p:cNvSpPr/>
          <p:nvPr/>
        </p:nvSpPr>
        <p:spPr>
          <a:xfrm>
            <a:off x="628648" y="2252880"/>
            <a:ext cx="4378674" cy="1077218"/>
          </a:xfrm>
          <a:prstGeom prst="rect">
            <a:avLst/>
          </a:prstGeom>
        </p:spPr>
        <p:txBody>
          <a:bodyPr wrap="square">
            <a:spAutoFit/>
          </a:bodyPr>
          <a:lstStyle/>
          <a:p>
            <a:r>
              <a:rPr lang="en-US" sz="1600" b="1" i="1" dirty="0" smtClean="0">
                <a:latin typeface="MinionPro-Regular"/>
              </a:rPr>
              <a:t>Principle</a:t>
            </a:r>
            <a:r>
              <a:rPr lang="en-US" sz="1600" dirty="0" smtClean="0">
                <a:latin typeface="MinionPro-Regular"/>
              </a:rPr>
              <a:t>:</a:t>
            </a:r>
          </a:p>
          <a:p>
            <a:pPr marL="285750" indent="-285750">
              <a:buFont typeface="Wingdings" panose="05000000000000000000" pitchFamily="2" charset="2"/>
              <a:buChar char="§"/>
            </a:pPr>
            <a:endParaRPr lang="en-US" sz="1600" dirty="0" smtClean="0">
              <a:latin typeface="MinionPro-Regular"/>
            </a:endParaRPr>
          </a:p>
          <a:p>
            <a:pPr marL="285750" indent="-285750">
              <a:buFont typeface="Wingdings" panose="05000000000000000000" pitchFamily="2" charset="2"/>
              <a:buChar char="§"/>
            </a:pPr>
            <a:r>
              <a:rPr lang="en-US" sz="1600" dirty="0">
                <a:latin typeface="MinionPro-Regular"/>
              </a:rPr>
              <a:t>A class should have only </a:t>
            </a:r>
            <a:r>
              <a:rPr lang="en-US" sz="1600" dirty="0" smtClean="0">
                <a:latin typeface="MinionPro-Regular"/>
              </a:rPr>
              <a:t>one reason </a:t>
            </a:r>
            <a:r>
              <a:rPr lang="en-US" sz="1600" dirty="0">
                <a:latin typeface="MinionPro-Regular"/>
              </a:rPr>
              <a:t>to change.</a:t>
            </a:r>
            <a:endParaRPr lang="en-US" sz="1600" dirty="0" smtClean="0">
              <a:latin typeface="MinionPro-Regular"/>
            </a:endParaRPr>
          </a:p>
        </p:txBody>
      </p:sp>
      <p:pic>
        <p:nvPicPr>
          <p:cNvPr id="8" name="Picture 7"/>
          <p:cNvPicPr>
            <a:picLocks noChangeAspect="1"/>
          </p:cNvPicPr>
          <p:nvPr/>
        </p:nvPicPr>
        <p:blipFill>
          <a:blip r:embed="rId2"/>
          <a:stretch>
            <a:fillRect/>
          </a:stretch>
        </p:blipFill>
        <p:spPr>
          <a:xfrm>
            <a:off x="5391665" y="1969528"/>
            <a:ext cx="6400800" cy="4559191"/>
          </a:xfrm>
          <a:prstGeom prst="rect">
            <a:avLst/>
          </a:prstGeom>
        </p:spPr>
      </p:pic>
    </p:spTree>
    <p:extLst>
      <p:ext uri="{BB962C8B-B14F-4D97-AF65-F5344CB8AC3E}">
        <p14:creationId xmlns:p14="http://schemas.microsoft.com/office/powerpoint/2010/main" val="5473157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49" y="365126"/>
            <a:ext cx="11003177" cy="1325563"/>
          </a:xfrm>
        </p:spPr>
        <p:txBody>
          <a:bodyPr>
            <a:normAutofit/>
          </a:bodyPr>
          <a:lstStyle/>
          <a:p>
            <a:r>
              <a:rPr lang="en-US" sz="3600" dirty="0" smtClean="0">
                <a:solidFill>
                  <a:srgbClr val="FF9B33"/>
                </a:solidFill>
                <a:latin typeface="Arial" panose="020B0604020202020204" pitchFamily="34" charset="0"/>
              </a:rPr>
              <a:t>The Composite Pattern</a:t>
            </a:r>
            <a:endParaRPr lang="en-US" dirty="0"/>
          </a:p>
        </p:txBody>
      </p:sp>
      <p:sp>
        <p:nvSpPr>
          <p:cNvPr id="5" name="Rectangle 4"/>
          <p:cNvSpPr/>
          <p:nvPr/>
        </p:nvSpPr>
        <p:spPr>
          <a:xfrm>
            <a:off x="628648" y="1329550"/>
            <a:ext cx="11003177" cy="646331"/>
          </a:xfrm>
          <a:prstGeom prst="rect">
            <a:avLst/>
          </a:prstGeom>
        </p:spPr>
        <p:txBody>
          <a:bodyPr wrap="square">
            <a:spAutoFit/>
          </a:bodyPr>
          <a:lstStyle/>
          <a:p>
            <a:r>
              <a:rPr lang="en-US" b="1" dirty="0">
                <a:latin typeface="Baskerville"/>
              </a:rPr>
              <a:t>The Composite Pattern </a:t>
            </a:r>
            <a:r>
              <a:rPr lang="en-US" dirty="0">
                <a:latin typeface="Baskerville"/>
              </a:rPr>
              <a:t>allows you </a:t>
            </a:r>
            <a:r>
              <a:rPr lang="en-US" dirty="0" smtClean="0">
                <a:latin typeface="Baskerville"/>
              </a:rPr>
              <a:t>to compose </a:t>
            </a:r>
            <a:r>
              <a:rPr lang="en-US" dirty="0">
                <a:latin typeface="Baskerville"/>
              </a:rPr>
              <a:t>objects into tree structures </a:t>
            </a:r>
            <a:r>
              <a:rPr lang="en-US" dirty="0" smtClean="0">
                <a:latin typeface="Baskerville"/>
              </a:rPr>
              <a:t>to represent </a:t>
            </a:r>
            <a:r>
              <a:rPr lang="en-US" dirty="0">
                <a:latin typeface="Baskerville"/>
              </a:rPr>
              <a:t>part-whole hierarchies. </a:t>
            </a:r>
            <a:r>
              <a:rPr lang="en-US" dirty="0" smtClean="0">
                <a:latin typeface="Baskerville"/>
              </a:rPr>
              <a:t>Composite lets </a:t>
            </a:r>
            <a:r>
              <a:rPr lang="en-US" dirty="0">
                <a:latin typeface="Baskerville"/>
              </a:rPr>
              <a:t>clients treat individual objects </a:t>
            </a:r>
            <a:r>
              <a:rPr lang="en-US" dirty="0" smtClean="0">
                <a:latin typeface="Baskerville"/>
              </a:rPr>
              <a:t>and compositions </a:t>
            </a:r>
            <a:r>
              <a:rPr lang="en-US" dirty="0">
                <a:latin typeface="Baskerville"/>
              </a:rPr>
              <a:t>of objects uniformly.</a:t>
            </a:r>
          </a:p>
        </p:txBody>
      </p:sp>
      <p:sp>
        <p:nvSpPr>
          <p:cNvPr id="6" name="Rectangle 5"/>
          <p:cNvSpPr/>
          <p:nvPr/>
        </p:nvSpPr>
        <p:spPr>
          <a:xfrm>
            <a:off x="628648" y="3481731"/>
            <a:ext cx="4378674" cy="2308324"/>
          </a:xfrm>
          <a:prstGeom prst="rect">
            <a:avLst/>
          </a:prstGeom>
        </p:spPr>
        <p:txBody>
          <a:bodyPr wrap="square">
            <a:spAutoFit/>
          </a:bodyPr>
          <a:lstStyle/>
          <a:p>
            <a:r>
              <a:rPr lang="en-US" sz="1600" b="1" i="1" dirty="0" smtClean="0">
                <a:latin typeface="MinionPro-Regular"/>
              </a:rPr>
              <a:t>Summary</a:t>
            </a:r>
            <a:r>
              <a:rPr lang="en-US" sz="1600" dirty="0" smtClean="0">
                <a:latin typeface="MinionPro-Regular"/>
              </a:rPr>
              <a:t>:</a:t>
            </a:r>
          </a:p>
          <a:p>
            <a:pPr marL="285750" indent="-285750">
              <a:buFont typeface="Wingdings" panose="05000000000000000000" pitchFamily="2" charset="2"/>
              <a:buChar char="§"/>
            </a:pPr>
            <a:endParaRPr lang="en-US" sz="1600" dirty="0" smtClean="0">
              <a:latin typeface="MinionPro-Regular"/>
            </a:endParaRPr>
          </a:p>
          <a:p>
            <a:pPr marL="285750" indent="-285750">
              <a:buFont typeface="Wingdings" panose="05000000000000000000" pitchFamily="2" charset="2"/>
              <a:buChar char="§"/>
            </a:pPr>
            <a:r>
              <a:rPr lang="en-US" sz="1600" dirty="0">
                <a:latin typeface="MinionPro-Regular"/>
              </a:rPr>
              <a:t>provides a structure to </a:t>
            </a:r>
            <a:r>
              <a:rPr lang="en-US" sz="1600" dirty="0" smtClean="0">
                <a:latin typeface="MinionPro-Regular"/>
              </a:rPr>
              <a:t>hold both </a:t>
            </a:r>
            <a:r>
              <a:rPr lang="en-US" sz="1600" dirty="0">
                <a:latin typeface="MinionPro-Regular"/>
              </a:rPr>
              <a:t>individual objects </a:t>
            </a:r>
            <a:r>
              <a:rPr lang="en-US" sz="1600" dirty="0" smtClean="0">
                <a:latin typeface="MinionPro-Regular"/>
              </a:rPr>
              <a:t>and composites</a:t>
            </a:r>
          </a:p>
          <a:p>
            <a:pPr marL="285750" indent="-285750">
              <a:buFont typeface="Wingdings" panose="05000000000000000000" pitchFamily="2" charset="2"/>
              <a:buChar char="§"/>
            </a:pPr>
            <a:r>
              <a:rPr lang="en-US" sz="1600" dirty="0" smtClean="0">
                <a:latin typeface="MinionPro-Regular"/>
              </a:rPr>
              <a:t>allows clients </a:t>
            </a:r>
            <a:r>
              <a:rPr lang="en-US" sz="1600" dirty="0">
                <a:latin typeface="MinionPro-Regular"/>
              </a:rPr>
              <a:t>to treat composites </a:t>
            </a:r>
            <a:r>
              <a:rPr lang="en-US" sz="1600" dirty="0" smtClean="0">
                <a:latin typeface="MinionPro-Regular"/>
              </a:rPr>
              <a:t>and individual </a:t>
            </a:r>
            <a:r>
              <a:rPr lang="en-US" sz="1600" dirty="0">
                <a:latin typeface="MinionPro-Regular"/>
              </a:rPr>
              <a:t>objects </a:t>
            </a:r>
            <a:r>
              <a:rPr lang="en-US" sz="1600" dirty="0" smtClean="0">
                <a:latin typeface="MinionPro-Regular"/>
              </a:rPr>
              <a:t>uniformly</a:t>
            </a:r>
          </a:p>
          <a:p>
            <a:pPr marL="285750" indent="-285750">
              <a:buFont typeface="Wingdings" panose="05000000000000000000" pitchFamily="2" charset="2"/>
              <a:buChar char="§"/>
            </a:pPr>
            <a:r>
              <a:rPr lang="en-US" sz="1600" dirty="0" smtClean="0">
                <a:latin typeface="MinionPro-Regular"/>
              </a:rPr>
              <a:t>Components </a:t>
            </a:r>
            <a:r>
              <a:rPr lang="en-US" sz="1600" dirty="0">
                <a:latin typeface="MinionPro-Regular"/>
              </a:rPr>
              <a:t>may be </a:t>
            </a:r>
            <a:r>
              <a:rPr lang="en-US" sz="1600" dirty="0" smtClean="0">
                <a:latin typeface="MinionPro-Regular"/>
              </a:rPr>
              <a:t>other composites </a:t>
            </a:r>
            <a:r>
              <a:rPr lang="en-US" sz="1600" dirty="0">
                <a:latin typeface="MinionPro-Regular"/>
              </a:rPr>
              <a:t>or leaf nodes</a:t>
            </a:r>
            <a:r>
              <a:rPr lang="en-US" sz="1600" dirty="0" smtClean="0">
                <a:latin typeface="MinionPro-Regular"/>
              </a:rPr>
              <a:t>.</a:t>
            </a:r>
          </a:p>
          <a:p>
            <a:pPr marL="285750" indent="-285750">
              <a:buFont typeface="Wingdings" panose="05000000000000000000" pitchFamily="2" charset="2"/>
              <a:buChar char="§"/>
            </a:pPr>
            <a:endParaRPr lang="en-US" sz="1600" dirty="0" smtClean="0">
              <a:latin typeface="MinionPro-Regular"/>
            </a:endParaRPr>
          </a:p>
        </p:txBody>
      </p:sp>
      <p:pic>
        <p:nvPicPr>
          <p:cNvPr id="8" name="Picture 7"/>
          <p:cNvPicPr>
            <a:picLocks noChangeAspect="1"/>
          </p:cNvPicPr>
          <p:nvPr/>
        </p:nvPicPr>
        <p:blipFill>
          <a:blip r:embed="rId2"/>
          <a:stretch>
            <a:fillRect/>
          </a:stretch>
        </p:blipFill>
        <p:spPr>
          <a:xfrm>
            <a:off x="5912580" y="2005736"/>
            <a:ext cx="5486400" cy="4613983"/>
          </a:xfrm>
          <a:prstGeom prst="rect">
            <a:avLst/>
          </a:prstGeom>
        </p:spPr>
      </p:pic>
    </p:spTree>
    <p:extLst>
      <p:ext uri="{BB962C8B-B14F-4D97-AF65-F5344CB8AC3E}">
        <p14:creationId xmlns:p14="http://schemas.microsoft.com/office/powerpoint/2010/main" val="34531297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49" y="365126"/>
            <a:ext cx="11003177" cy="1325563"/>
          </a:xfrm>
        </p:spPr>
        <p:txBody>
          <a:bodyPr>
            <a:normAutofit/>
          </a:bodyPr>
          <a:lstStyle/>
          <a:p>
            <a:r>
              <a:rPr lang="en-US" sz="3600" dirty="0" smtClean="0">
                <a:solidFill>
                  <a:srgbClr val="FF9B33"/>
                </a:solidFill>
                <a:latin typeface="Arial" panose="020B0604020202020204" pitchFamily="34" charset="0"/>
              </a:rPr>
              <a:t>The State Pattern</a:t>
            </a:r>
            <a:endParaRPr lang="en-US" dirty="0"/>
          </a:p>
        </p:txBody>
      </p:sp>
      <p:sp>
        <p:nvSpPr>
          <p:cNvPr id="5" name="Rectangle 4"/>
          <p:cNvSpPr/>
          <p:nvPr/>
        </p:nvSpPr>
        <p:spPr>
          <a:xfrm>
            <a:off x="628648" y="1329550"/>
            <a:ext cx="11003177" cy="646331"/>
          </a:xfrm>
          <a:prstGeom prst="rect">
            <a:avLst/>
          </a:prstGeom>
        </p:spPr>
        <p:txBody>
          <a:bodyPr wrap="square">
            <a:spAutoFit/>
          </a:bodyPr>
          <a:lstStyle/>
          <a:p>
            <a:r>
              <a:rPr lang="en-US" b="1" dirty="0">
                <a:latin typeface="Baskerville"/>
              </a:rPr>
              <a:t>The State Pattern </a:t>
            </a:r>
            <a:r>
              <a:rPr lang="en-US" dirty="0">
                <a:latin typeface="Baskerville"/>
              </a:rPr>
              <a:t>allows an object to alter its </a:t>
            </a:r>
            <a:r>
              <a:rPr lang="en-US" dirty="0" smtClean="0">
                <a:latin typeface="Baskerville"/>
              </a:rPr>
              <a:t>behavior when </a:t>
            </a:r>
            <a:r>
              <a:rPr lang="en-US" dirty="0">
                <a:latin typeface="Baskerville"/>
              </a:rPr>
              <a:t>its internal state changes. The object will appear </a:t>
            </a:r>
            <a:r>
              <a:rPr lang="en-US" dirty="0" smtClean="0">
                <a:latin typeface="Baskerville"/>
              </a:rPr>
              <a:t>to change </a:t>
            </a:r>
            <a:r>
              <a:rPr lang="en-US" dirty="0">
                <a:latin typeface="Baskerville"/>
              </a:rPr>
              <a:t>its class.</a:t>
            </a:r>
          </a:p>
        </p:txBody>
      </p:sp>
      <p:sp>
        <p:nvSpPr>
          <p:cNvPr id="6" name="Rectangle 5"/>
          <p:cNvSpPr/>
          <p:nvPr/>
        </p:nvSpPr>
        <p:spPr>
          <a:xfrm>
            <a:off x="628648" y="2114250"/>
            <a:ext cx="4378674" cy="4524315"/>
          </a:xfrm>
          <a:prstGeom prst="rect">
            <a:avLst/>
          </a:prstGeom>
        </p:spPr>
        <p:txBody>
          <a:bodyPr wrap="square">
            <a:spAutoFit/>
          </a:bodyPr>
          <a:lstStyle/>
          <a:p>
            <a:r>
              <a:rPr lang="en-US" sz="1600" b="1" i="1" dirty="0" smtClean="0">
                <a:latin typeface="MinionPro-Regular"/>
              </a:rPr>
              <a:t>Summary</a:t>
            </a:r>
            <a:r>
              <a:rPr lang="en-US" sz="1600" dirty="0" smtClean="0">
                <a:latin typeface="MinionPro-Regular"/>
              </a:rPr>
              <a:t>:</a:t>
            </a:r>
          </a:p>
          <a:p>
            <a:pPr marL="285750" indent="-285750">
              <a:buFont typeface="Wingdings" panose="05000000000000000000" pitchFamily="2" charset="2"/>
              <a:buChar char="§"/>
            </a:pPr>
            <a:endParaRPr lang="en-US" sz="1600" dirty="0" smtClean="0">
              <a:latin typeface="MinionPro-Regular"/>
            </a:endParaRPr>
          </a:p>
          <a:p>
            <a:pPr marL="285750" indent="-285750">
              <a:buFont typeface="Wingdings" panose="05000000000000000000" pitchFamily="2" charset="2"/>
              <a:buChar char="§"/>
            </a:pPr>
            <a:r>
              <a:rPr lang="en-US" sz="1600" dirty="0">
                <a:latin typeface="MinionPro-Regular"/>
              </a:rPr>
              <a:t>allows </a:t>
            </a:r>
            <a:r>
              <a:rPr lang="en-US" sz="1600" dirty="0" smtClean="0">
                <a:latin typeface="MinionPro-Regular"/>
              </a:rPr>
              <a:t>an object </a:t>
            </a:r>
            <a:r>
              <a:rPr lang="en-US" sz="1600" dirty="0">
                <a:latin typeface="MinionPro-Regular"/>
              </a:rPr>
              <a:t>to have many </a:t>
            </a:r>
            <a:r>
              <a:rPr lang="en-US" sz="1600" dirty="0" smtClean="0">
                <a:latin typeface="MinionPro-Regular"/>
              </a:rPr>
              <a:t>different behaviors </a:t>
            </a:r>
            <a:r>
              <a:rPr lang="en-US" sz="1600" dirty="0">
                <a:latin typeface="MinionPro-Regular"/>
              </a:rPr>
              <a:t>that are based on </a:t>
            </a:r>
            <a:r>
              <a:rPr lang="en-US" sz="1600" dirty="0" smtClean="0">
                <a:latin typeface="MinionPro-Regular"/>
              </a:rPr>
              <a:t>its internal </a:t>
            </a:r>
            <a:r>
              <a:rPr lang="en-US" sz="1600" dirty="0">
                <a:latin typeface="MinionPro-Regular"/>
              </a:rPr>
              <a:t>state</a:t>
            </a:r>
            <a:r>
              <a:rPr lang="en-US" sz="1600" dirty="0" smtClean="0">
                <a:latin typeface="MinionPro-Regular"/>
              </a:rPr>
              <a:t>.</a:t>
            </a:r>
          </a:p>
          <a:p>
            <a:pPr marL="285750" indent="-285750">
              <a:buFont typeface="Wingdings" panose="05000000000000000000" pitchFamily="2" charset="2"/>
              <a:buChar char="§"/>
            </a:pPr>
            <a:r>
              <a:rPr lang="en-US" sz="1600" dirty="0">
                <a:latin typeface="MinionPro-Regular"/>
              </a:rPr>
              <a:t>the State </a:t>
            </a:r>
            <a:r>
              <a:rPr lang="en-US" sz="1600" dirty="0" smtClean="0">
                <a:latin typeface="MinionPro-Regular"/>
              </a:rPr>
              <a:t>Pattern represents </a:t>
            </a:r>
            <a:r>
              <a:rPr lang="en-US" sz="1600" dirty="0">
                <a:latin typeface="MinionPro-Regular"/>
              </a:rPr>
              <a:t>state as a </a:t>
            </a:r>
            <a:r>
              <a:rPr lang="en-US" sz="1600" dirty="0" smtClean="0">
                <a:latin typeface="MinionPro-Regular"/>
              </a:rPr>
              <a:t>full-blown class.</a:t>
            </a:r>
          </a:p>
          <a:p>
            <a:pPr marL="285750" indent="-285750">
              <a:buFont typeface="Wingdings" panose="05000000000000000000" pitchFamily="2" charset="2"/>
              <a:buChar char="§"/>
            </a:pPr>
            <a:r>
              <a:rPr lang="en-US" sz="1600" dirty="0">
                <a:latin typeface="MinionPro-Regular"/>
              </a:rPr>
              <a:t>The Context gets its </a:t>
            </a:r>
            <a:r>
              <a:rPr lang="en-US" sz="1600" dirty="0" smtClean="0">
                <a:latin typeface="MinionPro-Regular"/>
              </a:rPr>
              <a:t>behavior by </a:t>
            </a:r>
            <a:r>
              <a:rPr lang="en-US" sz="1600" dirty="0">
                <a:latin typeface="MinionPro-Regular"/>
              </a:rPr>
              <a:t>delegating to the </a:t>
            </a:r>
            <a:r>
              <a:rPr lang="en-US" sz="1600" dirty="0" smtClean="0">
                <a:latin typeface="MinionPro-Regular"/>
              </a:rPr>
              <a:t>current state </a:t>
            </a:r>
            <a:r>
              <a:rPr lang="en-US" sz="1600" dirty="0">
                <a:latin typeface="MinionPro-Regular"/>
              </a:rPr>
              <a:t>object it is </a:t>
            </a:r>
            <a:r>
              <a:rPr lang="en-US" sz="1600" dirty="0" smtClean="0">
                <a:latin typeface="MinionPro-Regular"/>
              </a:rPr>
              <a:t>composed with.</a:t>
            </a:r>
          </a:p>
          <a:p>
            <a:pPr marL="285750" indent="-285750">
              <a:buFont typeface="Wingdings" panose="05000000000000000000" pitchFamily="2" charset="2"/>
              <a:buChar char="§"/>
            </a:pPr>
            <a:r>
              <a:rPr lang="en-US" sz="1600" dirty="0">
                <a:latin typeface="MinionPro-Regular"/>
              </a:rPr>
              <a:t>By encapsulating each </a:t>
            </a:r>
            <a:r>
              <a:rPr lang="en-US" sz="1600" dirty="0" smtClean="0">
                <a:latin typeface="MinionPro-Regular"/>
              </a:rPr>
              <a:t>state into </a:t>
            </a:r>
            <a:r>
              <a:rPr lang="en-US" sz="1600" dirty="0">
                <a:latin typeface="MinionPro-Regular"/>
              </a:rPr>
              <a:t>a class, we localize </a:t>
            </a:r>
            <a:r>
              <a:rPr lang="en-US" sz="1600" dirty="0" smtClean="0">
                <a:latin typeface="MinionPro-Regular"/>
              </a:rPr>
              <a:t>any changes </a:t>
            </a:r>
            <a:r>
              <a:rPr lang="en-US" sz="1600" dirty="0">
                <a:latin typeface="MinionPro-Regular"/>
              </a:rPr>
              <a:t>that will need to </a:t>
            </a:r>
            <a:r>
              <a:rPr lang="en-US" sz="1600" dirty="0" smtClean="0">
                <a:latin typeface="MinionPro-Regular"/>
              </a:rPr>
              <a:t>be made.</a:t>
            </a:r>
          </a:p>
          <a:p>
            <a:pPr marL="285750" indent="-285750">
              <a:buFont typeface="Wingdings" panose="05000000000000000000" pitchFamily="2" charset="2"/>
              <a:buChar char="§"/>
            </a:pPr>
            <a:r>
              <a:rPr lang="en-US" sz="1600" dirty="0">
                <a:latin typeface="MinionPro-Regular"/>
              </a:rPr>
              <a:t>State Pattern allows a </a:t>
            </a:r>
            <a:r>
              <a:rPr lang="en-US" sz="1600" dirty="0" smtClean="0">
                <a:latin typeface="MinionPro-Regular"/>
              </a:rPr>
              <a:t>Context to </a:t>
            </a:r>
            <a:r>
              <a:rPr lang="en-US" sz="1600" dirty="0">
                <a:latin typeface="MinionPro-Regular"/>
              </a:rPr>
              <a:t>change its behavior as </a:t>
            </a:r>
            <a:r>
              <a:rPr lang="en-US" sz="1600" dirty="0" smtClean="0">
                <a:latin typeface="MinionPro-Regular"/>
              </a:rPr>
              <a:t>the state </a:t>
            </a:r>
            <a:r>
              <a:rPr lang="en-US" sz="1600" dirty="0">
                <a:latin typeface="MinionPro-Regular"/>
              </a:rPr>
              <a:t>of the Context </a:t>
            </a:r>
            <a:r>
              <a:rPr lang="en-US" sz="1600" dirty="0" smtClean="0">
                <a:latin typeface="MinionPro-Regular"/>
              </a:rPr>
              <a:t>changes</a:t>
            </a:r>
          </a:p>
          <a:p>
            <a:pPr marL="285750" indent="-285750">
              <a:buFont typeface="Wingdings" panose="05000000000000000000" pitchFamily="2" charset="2"/>
              <a:buChar char="§"/>
            </a:pPr>
            <a:r>
              <a:rPr lang="en-US" sz="1600" dirty="0">
                <a:latin typeface="MinionPro-Regular"/>
              </a:rPr>
              <a:t>State transitions can </a:t>
            </a:r>
            <a:r>
              <a:rPr lang="en-US" sz="1600" dirty="0" smtClean="0">
                <a:latin typeface="MinionPro-Regular"/>
              </a:rPr>
              <a:t>be controlled </a:t>
            </a:r>
            <a:r>
              <a:rPr lang="en-US" sz="1600" dirty="0">
                <a:latin typeface="MinionPro-Regular"/>
              </a:rPr>
              <a:t>by the State </a:t>
            </a:r>
            <a:r>
              <a:rPr lang="en-US" sz="1600" dirty="0" smtClean="0">
                <a:latin typeface="MinionPro-Regular"/>
              </a:rPr>
              <a:t>classes or </a:t>
            </a:r>
            <a:r>
              <a:rPr lang="en-US" sz="1600" dirty="0">
                <a:latin typeface="MinionPro-Regular"/>
              </a:rPr>
              <a:t>by the Context classes</a:t>
            </a:r>
            <a:endParaRPr lang="en-US" sz="1600" dirty="0" smtClean="0">
              <a:latin typeface="MinionPro-Regular"/>
            </a:endParaRPr>
          </a:p>
        </p:txBody>
      </p:sp>
      <p:pic>
        <p:nvPicPr>
          <p:cNvPr id="2" name="Picture 1"/>
          <p:cNvPicPr>
            <a:picLocks noChangeAspect="1"/>
          </p:cNvPicPr>
          <p:nvPr/>
        </p:nvPicPr>
        <p:blipFill>
          <a:blip r:embed="rId2"/>
          <a:stretch>
            <a:fillRect/>
          </a:stretch>
        </p:blipFill>
        <p:spPr>
          <a:xfrm>
            <a:off x="5420498" y="2386914"/>
            <a:ext cx="6400800" cy="3903627"/>
          </a:xfrm>
          <a:prstGeom prst="rect">
            <a:avLst/>
          </a:prstGeom>
        </p:spPr>
      </p:pic>
    </p:spTree>
    <p:extLst>
      <p:ext uri="{BB962C8B-B14F-4D97-AF65-F5344CB8AC3E}">
        <p14:creationId xmlns:p14="http://schemas.microsoft.com/office/powerpoint/2010/main" val="1594945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49" y="365126"/>
            <a:ext cx="11003177" cy="1325563"/>
          </a:xfrm>
        </p:spPr>
        <p:txBody>
          <a:bodyPr>
            <a:normAutofit/>
          </a:bodyPr>
          <a:lstStyle/>
          <a:p>
            <a:r>
              <a:rPr lang="en-US" sz="3600" dirty="0" smtClean="0">
                <a:solidFill>
                  <a:srgbClr val="FF9B33"/>
                </a:solidFill>
                <a:latin typeface="Arial" panose="020B0604020202020204" pitchFamily="34" charset="0"/>
              </a:rPr>
              <a:t>The Proxy Pattern</a:t>
            </a:r>
            <a:endParaRPr lang="en-US" dirty="0"/>
          </a:p>
        </p:txBody>
      </p:sp>
      <p:sp>
        <p:nvSpPr>
          <p:cNvPr id="5" name="Rectangle 4"/>
          <p:cNvSpPr/>
          <p:nvPr/>
        </p:nvSpPr>
        <p:spPr>
          <a:xfrm>
            <a:off x="628648" y="1329550"/>
            <a:ext cx="11003177" cy="369332"/>
          </a:xfrm>
          <a:prstGeom prst="rect">
            <a:avLst/>
          </a:prstGeom>
        </p:spPr>
        <p:txBody>
          <a:bodyPr wrap="square">
            <a:spAutoFit/>
          </a:bodyPr>
          <a:lstStyle/>
          <a:p>
            <a:r>
              <a:rPr lang="en-US" b="1" dirty="0">
                <a:latin typeface="Baskerville"/>
              </a:rPr>
              <a:t>The Proxy Pattern </a:t>
            </a:r>
            <a:r>
              <a:rPr lang="en-US" dirty="0">
                <a:latin typeface="Baskerville"/>
              </a:rPr>
              <a:t>provides a surrogate </a:t>
            </a:r>
            <a:r>
              <a:rPr lang="en-US" dirty="0" smtClean="0">
                <a:latin typeface="Baskerville"/>
              </a:rPr>
              <a:t>or placeholder </a:t>
            </a:r>
            <a:r>
              <a:rPr lang="en-US" dirty="0">
                <a:latin typeface="Baskerville"/>
              </a:rPr>
              <a:t>for another object to control access to it.</a:t>
            </a:r>
          </a:p>
        </p:txBody>
      </p:sp>
      <p:sp>
        <p:nvSpPr>
          <p:cNvPr id="6" name="Rectangle 5"/>
          <p:cNvSpPr/>
          <p:nvPr/>
        </p:nvSpPr>
        <p:spPr>
          <a:xfrm>
            <a:off x="628648" y="2114250"/>
            <a:ext cx="4454098" cy="3046988"/>
          </a:xfrm>
          <a:prstGeom prst="rect">
            <a:avLst/>
          </a:prstGeom>
        </p:spPr>
        <p:txBody>
          <a:bodyPr wrap="square">
            <a:spAutoFit/>
          </a:bodyPr>
          <a:lstStyle/>
          <a:p>
            <a:r>
              <a:rPr lang="en-US" sz="1600" b="1" i="1" dirty="0" smtClean="0">
                <a:latin typeface="MinionPro-Regular"/>
              </a:rPr>
              <a:t>Summary</a:t>
            </a:r>
            <a:r>
              <a:rPr lang="en-US" sz="1600" dirty="0" smtClean="0">
                <a:latin typeface="MinionPro-Regular"/>
              </a:rPr>
              <a:t>:</a:t>
            </a:r>
          </a:p>
          <a:p>
            <a:pPr marL="285750" indent="-285750">
              <a:buFont typeface="Wingdings" panose="05000000000000000000" pitchFamily="2" charset="2"/>
              <a:buChar char="§"/>
            </a:pPr>
            <a:endParaRPr lang="en-US" sz="1600" dirty="0" smtClean="0">
              <a:latin typeface="MinionPro-Regular"/>
            </a:endParaRPr>
          </a:p>
          <a:p>
            <a:pPr marL="285750" indent="-285750">
              <a:buFont typeface="Wingdings" panose="05000000000000000000" pitchFamily="2" charset="2"/>
              <a:buChar char="§"/>
            </a:pPr>
            <a:r>
              <a:rPr lang="en-US" sz="1600" dirty="0" smtClean="0">
                <a:latin typeface="MinionPro-Regular"/>
              </a:rPr>
              <a:t>Provides a </a:t>
            </a:r>
            <a:r>
              <a:rPr lang="en-US" sz="1600" dirty="0">
                <a:latin typeface="MinionPro-Regular"/>
              </a:rPr>
              <a:t>representative for </a:t>
            </a:r>
            <a:r>
              <a:rPr lang="en-US" sz="1600" dirty="0" smtClean="0">
                <a:latin typeface="MinionPro-Regular"/>
              </a:rPr>
              <a:t>another object </a:t>
            </a:r>
            <a:r>
              <a:rPr lang="en-US" sz="1600" dirty="0">
                <a:latin typeface="MinionPro-Regular"/>
              </a:rPr>
              <a:t>in order to control </a:t>
            </a:r>
            <a:r>
              <a:rPr lang="en-US" sz="1600" dirty="0" smtClean="0">
                <a:latin typeface="MinionPro-Regular"/>
              </a:rPr>
              <a:t>the client’s </a:t>
            </a:r>
            <a:r>
              <a:rPr lang="en-US" sz="1600" dirty="0">
                <a:latin typeface="MinionPro-Regular"/>
              </a:rPr>
              <a:t>access to </a:t>
            </a:r>
            <a:r>
              <a:rPr lang="en-US" sz="1600" dirty="0" smtClean="0">
                <a:latin typeface="MinionPro-Regular"/>
              </a:rPr>
              <a:t>it;</a:t>
            </a:r>
          </a:p>
          <a:p>
            <a:pPr marL="285750" indent="-285750">
              <a:buFont typeface="Wingdings" panose="05000000000000000000" pitchFamily="2" charset="2"/>
              <a:buChar char="§"/>
            </a:pPr>
            <a:r>
              <a:rPr lang="en-US" sz="1600" dirty="0">
                <a:latin typeface="MinionPro-Regular"/>
              </a:rPr>
              <a:t>Variants of proxy: </a:t>
            </a:r>
            <a:r>
              <a:rPr lang="en-US" sz="1600" dirty="0" smtClean="0">
                <a:latin typeface="MinionPro-Regular"/>
              </a:rPr>
              <a:t>remote proxies, virtual proxies, protection proxies, caching proxies, synchronization proxies, firewall </a:t>
            </a:r>
            <a:r>
              <a:rPr lang="en-US" sz="1600" dirty="0">
                <a:latin typeface="MinionPro-Regular"/>
              </a:rPr>
              <a:t>proxies, </a:t>
            </a:r>
            <a:r>
              <a:rPr lang="en-US" sz="1600" dirty="0" smtClean="0">
                <a:latin typeface="MinionPro-Regular"/>
              </a:rPr>
              <a:t>copy-on-write proxies;</a:t>
            </a:r>
          </a:p>
          <a:p>
            <a:pPr marL="285750" indent="-285750">
              <a:buFont typeface="Wingdings" panose="05000000000000000000" pitchFamily="2" charset="2"/>
              <a:buChar char="§"/>
            </a:pPr>
            <a:r>
              <a:rPr lang="en-US" sz="1600" dirty="0">
                <a:latin typeface="MinionPro-Regular"/>
              </a:rPr>
              <a:t>Proxy is structurally similar </a:t>
            </a:r>
            <a:r>
              <a:rPr lang="en-US" sz="1600" dirty="0" smtClean="0">
                <a:latin typeface="MinionPro-Regular"/>
              </a:rPr>
              <a:t>to Decorator</a:t>
            </a:r>
            <a:r>
              <a:rPr lang="en-US" sz="1600" dirty="0">
                <a:latin typeface="MinionPro-Regular"/>
              </a:rPr>
              <a:t>, but the two differ </a:t>
            </a:r>
            <a:r>
              <a:rPr lang="en-US" sz="1600" dirty="0" smtClean="0">
                <a:latin typeface="MinionPro-Regular"/>
              </a:rPr>
              <a:t>in their purpose;</a:t>
            </a:r>
          </a:p>
          <a:p>
            <a:pPr marL="285750" indent="-285750">
              <a:buFont typeface="Wingdings" panose="05000000000000000000" pitchFamily="2" charset="2"/>
              <a:buChar char="§"/>
            </a:pPr>
            <a:r>
              <a:rPr lang="en-US" sz="1600" dirty="0" smtClean="0">
                <a:latin typeface="MinionPro-Regular"/>
              </a:rPr>
              <a:t>The </a:t>
            </a:r>
            <a:r>
              <a:rPr lang="en-US" sz="1600" dirty="0">
                <a:latin typeface="MinionPro-Regular"/>
              </a:rPr>
              <a:t>Decorator Pattern adds behavior to an object, while a Proxy controls access.</a:t>
            </a:r>
            <a:endParaRPr lang="en-US" sz="1600" dirty="0" smtClean="0">
              <a:latin typeface="MinionPro-Regular"/>
            </a:endParaRPr>
          </a:p>
        </p:txBody>
      </p:sp>
      <p:pic>
        <p:nvPicPr>
          <p:cNvPr id="7" name="Picture 6"/>
          <p:cNvPicPr>
            <a:picLocks noChangeAspect="1"/>
          </p:cNvPicPr>
          <p:nvPr/>
        </p:nvPicPr>
        <p:blipFill>
          <a:blip r:embed="rId2"/>
          <a:stretch>
            <a:fillRect/>
          </a:stretch>
        </p:blipFill>
        <p:spPr>
          <a:xfrm>
            <a:off x="5593878" y="1838925"/>
            <a:ext cx="6400800" cy="4949830"/>
          </a:xfrm>
          <a:prstGeom prst="rect">
            <a:avLst/>
          </a:prstGeom>
        </p:spPr>
      </p:pic>
    </p:spTree>
    <p:extLst>
      <p:ext uri="{BB962C8B-B14F-4D97-AF65-F5344CB8AC3E}">
        <p14:creationId xmlns:p14="http://schemas.microsoft.com/office/powerpoint/2010/main" val="17843039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49" y="365126"/>
            <a:ext cx="11003177" cy="1325563"/>
          </a:xfrm>
        </p:spPr>
        <p:txBody>
          <a:bodyPr>
            <a:normAutofit/>
          </a:bodyPr>
          <a:lstStyle/>
          <a:p>
            <a:r>
              <a:rPr lang="en-US" sz="3600" dirty="0" smtClean="0">
                <a:solidFill>
                  <a:srgbClr val="FF9B33"/>
                </a:solidFill>
                <a:latin typeface="Arial" panose="020B0604020202020204" pitchFamily="34" charset="0"/>
              </a:rPr>
              <a:t>Left-Over Patterns</a:t>
            </a:r>
            <a:endParaRPr lang="en-US" dirty="0"/>
          </a:p>
        </p:txBody>
      </p:sp>
      <p:sp>
        <p:nvSpPr>
          <p:cNvPr id="5" name="Rectangle 4"/>
          <p:cNvSpPr/>
          <p:nvPr/>
        </p:nvSpPr>
        <p:spPr>
          <a:xfrm>
            <a:off x="570983" y="1709097"/>
            <a:ext cx="4684758" cy="923330"/>
          </a:xfrm>
          <a:prstGeom prst="rect">
            <a:avLst/>
          </a:prstGeom>
        </p:spPr>
        <p:txBody>
          <a:bodyPr wrap="square">
            <a:spAutoFit/>
          </a:bodyPr>
          <a:lstStyle/>
          <a:p>
            <a:r>
              <a:rPr lang="en-US" dirty="0">
                <a:latin typeface="Baskerville"/>
              </a:rPr>
              <a:t>Use the </a:t>
            </a:r>
            <a:r>
              <a:rPr lang="en-US" b="1" dirty="0">
                <a:latin typeface="Baskerville"/>
              </a:rPr>
              <a:t>Builder Pattern </a:t>
            </a:r>
            <a:r>
              <a:rPr lang="en-US" dirty="0">
                <a:latin typeface="Baskerville"/>
              </a:rPr>
              <a:t>to encapsulate the construction </a:t>
            </a:r>
            <a:r>
              <a:rPr lang="en-US" dirty="0" smtClean="0">
                <a:latin typeface="Baskerville"/>
              </a:rPr>
              <a:t>of a </a:t>
            </a:r>
            <a:r>
              <a:rPr lang="en-US" dirty="0">
                <a:latin typeface="Baskerville"/>
              </a:rPr>
              <a:t>product and allow it to be constructed in steps.</a:t>
            </a:r>
            <a:endParaRPr lang="en-US" dirty="0">
              <a:latin typeface="Baskerville"/>
            </a:endParaRPr>
          </a:p>
        </p:txBody>
      </p:sp>
      <p:sp>
        <p:nvSpPr>
          <p:cNvPr id="7" name="Rectangle 6"/>
          <p:cNvSpPr/>
          <p:nvPr/>
        </p:nvSpPr>
        <p:spPr>
          <a:xfrm>
            <a:off x="628649" y="3061602"/>
            <a:ext cx="4454098" cy="3046988"/>
          </a:xfrm>
          <a:prstGeom prst="rect">
            <a:avLst/>
          </a:prstGeom>
        </p:spPr>
        <p:txBody>
          <a:bodyPr wrap="square">
            <a:spAutoFit/>
          </a:bodyPr>
          <a:lstStyle/>
          <a:p>
            <a:r>
              <a:rPr lang="en-US" sz="1600" b="1" i="1" dirty="0" smtClean="0">
                <a:latin typeface="MinionPro-Regular"/>
              </a:rPr>
              <a:t>Benefit</a:t>
            </a:r>
            <a:r>
              <a:rPr lang="en-US" sz="1600" dirty="0" smtClean="0">
                <a:latin typeface="MinionPro-Regular"/>
              </a:rPr>
              <a:t>:</a:t>
            </a:r>
            <a:endParaRPr lang="en-US" sz="1600" dirty="0" smtClean="0">
              <a:latin typeface="MinionPro-Regular"/>
            </a:endParaRPr>
          </a:p>
          <a:p>
            <a:pPr marL="285750" indent="-285750">
              <a:buFont typeface="Wingdings" panose="05000000000000000000" pitchFamily="2" charset="2"/>
              <a:buChar char="§"/>
            </a:pPr>
            <a:endParaRPr lang="en-US" sz="1600" dirty="0" smtClean="0">
              <a:latin typeface="MinionPro-Regular"/>
            </a:endParaRPr>
          </a:p>
          <a:p>
            <a:pPr marL="285750" indent="-285750">
              <a:buFont typeface="Wingdings" panose="05000000000000000000" pitchFamily="2" charset="2"/>
              <a:buChar char="§"/>
            </a:pPr>
            <a:r>
              <a:rPr lang="en-US" sz="1600" dirty="0" smtClean="0">
                <a:latin typeface="MinionPro-Regular"/>
              </a:rPr>
              <a:t>Encapsulates </a:t>
            </a:r>
            <a:r>
              <a:rPr lang="en-US" sz="1600" dirty="0">
                <a:latin typeface="MinionPro-Regular"/>
              </a:rPr>
              <a:t>the way a complex object </a:t>
            </a:r>
            <a:r>
              <a:rPr lang="en-US" sz="1600" dirty="0" smtClean="0">
                <a:latin typeface="MinionPro-Regular"/>
              </a:rPr>
              <a:t>is constructed.</a:t>
            </a:r>
          </a:p>
          <a:p>
            <a:pPr marL="285750" indent="-285750">
              <a:buFont typeface="Wingdings" panose="05000000000000000000" pitchFamily="2" charset="2"/>
              <a:buChar char="§"/>
            </a:pPr>
            <a:r>
              <a:rPr lang="en-US" sz="1600" dirty="0" smtClean="0">
                <a:latin typeface="MinionPro-Regular"/>
              </a:rPr>
              <a:t>Allows </a:t>
            </a:r>
            <a:r>
              <a:rPr lang="en-US" sz="1600" dirty="0">
                <a:latin typeface="MinionPro-Regular"/>
              </a:rPr>
              <a:t>objects to be constructed in a multistep </a:t>
            </a:r>
            <a:r>
              <a:rPr lang="en-US" sz="1600" dirty="0" smtClean="0">
                <a:latin typeface="MinionPro-Regular"/>
              </a:rPr>
              <a:t>and varying </a:t>
            </a:r>
            <a:r>
              <a:rPr lang="en-US" sz="1600" dirty="0">
                <a:latin typeface="MinionPro-Regular"/>
              </a:rPr>
              <a:t>process (as opposed to one step factories</a:t>
            </a:r>
            <a:r>
              <a:rPr lang="en-US" sz="1600" dirty="0" smtClean="0">
                <a:latin typeface="MinionPro-Regular"/>
              </a:rPr>
              <a:t>).</a:t>
            </a:r>
          </a:p>
          <a:p>
            <a:pPr marL="285750" indent="-285750">
              <a:buFont typeface="Wingdings" panose="05000000000000000000" pitchFamily="2" charset="2"/>
              <a:buChar char="§"/>
            </a:pPr>
            <a:r>
              <a:rPr lang="en-US" sz="1600" dirty="0" smtClean="0">
                <a:latin typeface="MinionPro-Regular"/>
              </a:rPr>
              <a:t>Hides </a:t>
            </a:r>
            <a:r>
              <a:rPr lang="en-US" sz="1600" dirty="0">
                <a:latin typeface="MinionPro-Regular"/>
              </a:rPr>
              <a:t>the internal representation of the product </a:t>
            </a:r>
            <a:r>
              <a:rPr lang="en-US" sz="1600" dirty="0" smtClean="0">
                <a:latin typeface="MinionPro-Regular"/>
              </a:rPr>
              <a:t>from the client.</a:t>
            </a:r>
          </a:p>
          <a:p>
            <a:pPr marL="285750" indent="-285750">
              <a:buFont typeface="Wingdings" panose="05000000000000000000" pitchFamily="2" charset="2"/>
              <a:buChar char="§"/>
            </a:pPr>
            <a:r>
              <a:rPr lang="en-US" sz="1600" dirty="0" smtClean="0">
                <a:latin typeface="MinionPro-Regular"/>
              </a:rPr>
              <a:t>Product </a:t>
            </a:r>
            <a:r>
              <a:rPr lang="en-US" sz="1600" dirty="0">
                <a:latin typeface="MinionPro-Regular"/>
              </a:rPr>
              <a:t>implementations can be swapped in and </a:t>
            </a:r>
            <a:r>
              <a:rPr lang="en-US" sz="1600" dirty="0" smtClean="0">
                <a:latin typeface="MinionPro-Regular"/>
              </a:rPr>
              <a:t>out because </a:t>
            </a:r>
            <a:r>
              <a:rPr lang="en-US" sz="1600" dirty="0">
                <a:latin typeface="MinionPro-Regular"/>
              </a:rPr>
              <a:t>the client only sees an abstract interface.</a:t>
            </a:r>
            <a:endParaRPr lang="en-US" sz="1600" dirty="0" smtClean="0">
              <a:latin typeface="MinionPro-Regular"/>
            </a:endParaRPr>
          </a:p>
        </p:txBody>
      </p:sp>
      <p:sp>
        <p:nvSpPr>
          <p:cNvPr id="8" name="Rectangle 7"/>
          <p:cNvSpPr/>
          <p:nvPr/>
        </p:nvSpPr>
        <p:spPr>
          <a:xfrm>
            <a:off x="6130237" y="1690689"/>
            <a:ext cx="4684758" cy="923330"/>
          </a:xfrm>
          <a:prstGeom prst="rect">
            <a:avLst/>
          </a:prstGeom>
        </p:spPr>
        <p:txBody>
          <a:bodyPr wrap="square">
            <a:spAutoFit/>
          </a:bodyPr>
          <a:lstStyle/>
          <a:p>
            <a:r>
              <a:rPr lang="en-US" dirty="0">
                <a:latin typeface="Baskerville"/>
              </a:rPr>
              <a:t>Use the </a:t>
            </a:r>
            <a:r>
              <a:rPr lang="en-US" b="1" dirty="0">
                <a:latin typeface="Baskerville"/>
              </a:rPr>
              <a:t>Chain of Responsibility Pattern </a:t>
            </a:r>
            <a:r>
              <a:rPr lang="en-US" dirty="0">
                <a:latin typeface="Baskerville"/>
              </a:rPr>
              <a:t>when you want </a:t>
            </a:r>
            <a:r>
              <a:rPr lang="en-US" dirty="0" smtClean="0">
                <a:latin typeface="Baskerville"/>
              </a:rPr>
              <a:t>to give </a:t>
            </a:r>
            <a:r>
              <a:rPr lang="en-US" dirty="0">
                <a:latin typeface="Baskerville"/>
              </a:rPr>
              <a:t>more than one object a chance to handle a request.</a:t>
            </a:r>
            <a:endParaRPr lang="en-US" dirty="0">
              <a:latin typeface="Baskerville"/>
            </a:endParaRPr>
          </a:p>
        </p:txBody>
      </p:sp>
      <p:sp>
        <p:nvSpPr>
          <p:cNvPr id="9" name="Rectangle 8"/>
          <p:cNvSpPr/>
          <p:nvPr/>
        </p:nvSpPr>
        <p:spPr>
          <a:xfrm>
            <a:off x="6245567" y="3061602"/>
            <a:ext cx="4454098" cy="2554545"/>
          </a:xfrm>
          <a:prstGeom prst="rect">
            <a:avLst/>
          </a:prstGeom>
        </p:spPr>
        <p:txBody>
          <a:bodyPr wrap="square">
            <a:spAutoFit/>
          </a:bodyPr>
          <a:lstStyle/>
          <a:p>
            <a:r>
              <a:rPr lang="en-US" sz="1600" b="1" i="1" dirty="0" smtClean="0">
                <a:latin typeface="MinionPro-Regular"/>
              </a:rPr>
              <a:t>Benefit</a:t>
            </a:r>
            <a:r>
              <a:rPr lang="en-US" sz="1600" dirty="0" smtClean="0">
                <a:latin typeface="MinionPro-Regular"/>
              </a:rPr>
              <a:t>:</a:t>
            </a:r>
            <a:endParaRPr lang="en-US" sz="1600" dirty="0" smtClean="0">
              <a:latin typeface="MinionPro-Regular"/>
            </a:endParaRPr>
          </a:p>
          <a:p>
            <a:pPr marL="285750" indent="-285750">
              <a:buFont typeface="Wingdings" panose="05000000000000000000" pitchFamily="2" charset="2"/>
              <a:buChar char="§"/>
            </a:pPr>
            <a:endParaRPr lang="en-US" sz="1600" dirty="0" smtClean="0">
              <a:latin typeface="MinionPro-Regular"/>
            </a:endParaRPr>
          </a:p>
          <a:p>
            <a:pPr marL="285750" indent="-285750">
              <a:buFont typeface="Wingdings" panose="05000000000000000000" pitchFamily="2" charset="2"/>
              <a:buChar char="§"/>
            </a:pPr>
            <a:r>
              <a:rPr lang="en-US" sz="1600" dirty="0" smtClean="0">
                <a:latin typeface="MinionPro-Regular"/>
              </a:rPr>
              <a:t>Decouples </a:t>
            </a:r>
            <a:r>
              <a:rPr lang="en-US" sz="1600" dirty="0">
                <a:latin typeface="MinionPro-Regular"/>
              </a:rPr>
              <a:t>the sender of the request and </a:t>
            </a:r>
            <a:r>
              <a:rPr lang="en-US" sz="1600" dirty="0" smtClean="0">
                <a:latin typeface="MinionPro-Regular"/>
              </a:rPr>
              <a:t>its receivers</a:t>
            </a:r>
            <a:r>
              <a:rPr lang="en-US" sz="1600" dirty="0">
                <a:latin typeface="MinionPro-Regular"/>
              </a:rPr>
              <a:t>.</a:t>
            </a:r>
          </a:p>
          <a:p>
            <a:pPr marL="285750" indent="-285750">
              <a:buFont typeface="Wingdings" panose="05000000000000000000" pitchFamily="2" charset="2"/>
              <a:buChar char="§"/>
            </a:pPr>
            <a:r>
              <a:rPr lang="en-US" sz="1600" dirty="0" smtClean="0">
                <a:latin typeface="MinionPro-Regular"/>
              </a:rPr>
              <a:t>Simplifies </a:t>
            </a:r>
            <a:r>
              <a:rPr lang="en-US" sz="1600" dirty="0">
                <a:latin typeface="MinionPro-Regular"/>
              </a:rPr>
              <a:t>your object because it doesn’t have </a:t>
            </a:r>
            <a:r>
              <a:rPr lang="en-US" sz="1600" dirty="0" smtClean="0">
                <a:latin typeface="MinionPro-Regular"/>
              </a:rPr>
              <a:t>to know </a:t>
            </a:r>
            <a:r>
              <a:rPr lang="en-US" sz="1600" dirty="0">
                <a:latin typeface="MinionPro-Regular"/>
              </a:rPr>
              <a:t>the chain’s structure and keep direct </a:t>
            </a:r>
            <a:r>
              <a:rPr lang="en-US" sz="1600" dirty="0" smtClean="0">
                <a:latin typeface="MinionPro-Regular"/>
              </a:rPr>
              <a:t>references to </a:t>
            </a:r>
            <a:r>
              <a:rPr lang="en-US" sz="1600" dirty="0">
                <a:latin typeface="MinionPro-Regular"/>
              </a:rPr>
              <a:t>its members.</a:t>
            </a:r>
          </a:p>
          <a:p>
            <a:pPr marL="285750" indent="-285750">
              <a:buFont typeface="Wingdings" panose="05000000000000000000" pitchFamily="2" charset="2"/>
              <a:buChar char="§"/>
            </a:pPr>
            <a:r>
              <a:rPr lang="en-US" sz="1600" dirty="0" smtClean="0">
                <a:latin typeface="MinionPro-Regular"/>
              </a:rPr>
              <a:t>Allows </a:t>
            </a:r>
            <a:r>
              <a:rPr lang="en-US" sz="1600" dirty="0">
                <a:latin typeface="MinionPro-Regular"/>
              </a:rPr>
              <a:t>you to add or remove </a:t>
            </a:r>
            <a:r>
              <a:rPr lang="en-US" sz="1600" dirty="0" smtClean="0">
                <a:latin typeface="MinionPro-Regular"/>
              </a:rPr>
              <a:t>responsibilities dynamically </a:t>
            </a:r>
            <a:r>
              <a:rPr lang="en-US" sz="1600" dirty="0">
                <a:latin typeface="MinionPro-Regular"/>
              </a:rPr>
              <a:t>by changing the members or order of </a:t>
            </a:r>
            <a:r>
              <a:rPr lang="en-US" sz="1600" dirty="0" smtClean="0">
                <a:latin typeface="MinionPro-Regular"/>
              </a:rPr>
              <a:t>the chain</a:t>
            </a:r>
            <a:r>
              <a:rPr lang="en-US" sz="1600" dirty="0">
                <a:latin typeface="MinionPro-Regular"/>
              </a:rPr>
              <a:t>.</a:t>
            </a:r>
            <a:endParaRPr lang="en-US" sz="1600" dirty="0" smtClean="0">
              <a:latin typeface="MinionPro-Regular"/>
            </a:endParaRPr>
          </a:p>
        </p:txBody>
      </p:sp>
    </p:spTree>
    <p:extLst>
      <p:ext uri="{BB962C8B-B14F-4D97-AF65-F5344CB8AC3E}">
        <p14:creationId xmlns:p14="http://schemas.microsoft.com/office/powerpoint/2010/main" val="27109683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49" y="365126"/>
            <a:ext cx="11003177" cy="1325563"/>
          </a:xfrm>
        </p:spPr>
        <p:txBody>
          <a:bodyPr>
            <a:normAutofit/>
          </a:bodyPr>
          <a:lstStyle/>
          <a:p>
            <a:r>
              <a:rPr lang="en-US" sz="3600" dirty="0" smtClean="0">
                <a:solidFill>
                  <a:srgbClr val="FF9B33"/>
                </a:solidFill>
                <a:latin typeface="Arial" panose="020B0604020202020204" pitchFamily="34" charset="0"/>
              </a:rPr>
              <a:t>Left-Over Patterns (Cont’d)</a:t>
            </a:r>
            <a:endParaRPr lang="en-US" dirty="0"/>
          </a:p>
        </p:txBody>
      </p:sp>
      <p:sp>
        <p:nvSpPr>
          <p:cNvPr id="5" name="Rectangle 4"/>
          <p:cNvSpPr/>
          <p:nvPr/>
        </p:nvSpPr>
        <p:spPr>
          <a:xfrm>
            <a:off x="570983" y="1709097"/>
            <a:ext cx="4684758" cy="923330"/>
          </a:xfrm>
          <a:prstGeom prst="rect">
            <a:avLst/>
          </a:prstGeom>
        </p:spPr>
        <p:txBody>
          <a:bodyPr wrap="square">
            <a:spAutoFit/>
          </a:bodyPr>
          <a:lstStyle/>
          <a:p>
            <a:r>
              <a:rPr lang="en-US" dirty="0">
                <a:latin typeface="Baskerville"/>
              </a:rPr>
              <a:t>Use the </a:t>
            </a:r>
            <a:r>
              <a:rPr lang="en-US" b="1" dirty="0">
                <a:latin typeface="Baskerville"/>
              </a:rPr>
              <a:t>Flyweight Pattern </a:t>
            </a:r>
            <a:r>
              <a:rPr lang="en-US" dirty="0">
                <a:latin typeface="Baskerville"/>
              </a:rPr>
              <a:t>when one instance of a </a:t>
            </a:r>
            <a:r>
              <a:rPr lang="en-US" dirty="0" smtClean="0">
                <a:latin typeface="Baskerville"/>
              </a:rPr>
              <a:t>class can </a:t>
            </a:r>
            <a:r>
              <a:rPr lang="en-US" dirty="0">
                <a:latin typeface="Baskerville"/>
              </a:rPr>
              <a:t>be used to provide many “virtual instances.”</a:t>
            </a:r>
            <a:endParaRPr lang="en-US" dirty="0">
              <a:latin typeface="Baskerville"/>
            </a:endParaRPr>
          </a:p>
        </p:txBody>
      </p:sp>
      <p:sp>
        <p:nvSpPr>
          <p:cNvPr id="7" name="Rectangle 6"/>
          <p:cNvSpPr/>
          <p:nvPr/>
        </p:nvSpPr>
        <p:spPr>
          <a:xfrm>
            <a:off x="628649" y="3061602"/>
            <a:ext cx="4454098" cy="2308324"/>
          </a:xfrm>
          <a:prstGeom prst="rect">
            <a:avLst/>
          </a:prstGeom>
        </p:spPr>
        <p:txBody>
          <a:bodyPr wrap="square">
            <a:spAutoFit/>
          </a:bodyPr>
          <a:lstStyle/>
          <a:p>
            <a:r>
              <a:rPr lang="en-US" sz="1600" b="1" i="1" dirty="0" smtClean="0">
                <a:latin typeface="MinionPro-Regular"/>
              </a:rPr>
              <a:t>Benefit</a:t>
            </a:r>
            <a:r>
              <a:rPr lang="en-US" sz="1600" dirty="0" smtClean="0">
                <a:latin typeface="MinionPro-Regular"/>
              </a:rPr>
              <a:t>:</a:t>
            </a:r>
            <a:endParaRPr lang="en-US" sz="1600" dirty="0" smtClean="0">
              <a:latin typeface="MinionPro-Regular"/>
            </a:endParaRPr>
          </a:p>
          <a:p>
            <a:pPr marL="285750" indent="-285750">
              <a:buFont typeface="Wingdings" panose="05000000000000000000" pitchFamily="2" charset="2"/>
              <a:buChar char="§"/>
            </a:pPr>
            <a:endParaRPr lang="en-US" sz="1600" dirty="0" smtClean="0">
              <a:latin typeface="MinionPro-Regular"/>
            </a:endParaRPr>
          </a:p>
          <a:p>
            <a:pPr marL="285750" indent="-285750">
              <a:buFont typeface="Wingdings" panose="05000000000000000000" pitchFamily="2" charset="2"/>
              <a:buChar char="§"/>
            </a:pPr>
            <a:r>
              <a:rPr lang="en-US" sz="1600" dirty="0">
                <a:latin typeface="MinionPro-Regular"/>
              </a:rPr>
              <a:t>Reduces the number of object instances at </a:t>
            </a:r>
            <a:r>
              <a:rPr lang="en-US" sz="1600" dirty="0" smtClean="0">
                <a:latin typeface="MinionPro-Regular"/>
              </a:rPr>
              <a:t>runtime, saving memory.</a:t>
            </a:r>
          </a:p>
          <a:p>
            <a:pPr marL="285750" indent="-285750">
              <a:buFont typeface="Wingdings" panose="05000000000000000000" pitchFamily="2" charset="2"/>
              <a:buChar char="§"/>
            </a:pPr>
            <a:r>
              <a:rPr lang="en-US" sz="1600" dirty="0" smtClean="0">
                <a:latin typeface="MinionPro-Regular"/>
              </a:rPr>
              <a:t>Centralizes </a:t>
            </a:r>
            <a:r>
              <a:rPr lang="en-US" sz="1600" dirty="0">
                <a:latin typeface="MinionPro-Regular"/>
              </a:rPr>
              <a:t>state for many “virtual” objects into </a:t>
            </a:r>
            <a:r>
              <a:rPr lang="en-US" sz="1600" dirty="0" smtClean="0">
                <a:latin typeface="MinionPro-Regular"/>
              </a:rPr>
              <a:t>a single </a:t>
            </a:r>
            <a:r>
              <a:rPr lang="en-US" sz="1600" dirty="0">
                <a:latin typeface="MinionPro-Regular"/>
              </a:rPr>
              <a:t>location</a:t>
            </a:r>
            <a:r>
              <a:rPr lang="en-US" sz="1600" dirty="0" smtClean="0">
                <a:latin typeface="MinionPro-Regular"/>
              </a:rPr>
              <a:t>.</a:t>
            </a:r>
          </a:p>
          <a:p>
            <a:pPr marL="285750" indent="-285750">
              <a:buFont typeface="Wingdings" panose="05000000000000000000" pitchFamily="2" charset="2"/>
              <a:buChar char="§"/>
            </a:pPr>
            <a:r>
              <a:rPr lang="en-US" sz="1600" dirty="0">
                <a:latin typeface="MinionPro-Regular"/>
              </a:rPr>
              <a:t>The Flyweight is used when a class has </a:t>
            </a:r>
            <a:r>
              <a:rPr lang="en-US" sz="1600" dirty="0" smtClean="0">
                <a:latin typeface="MinionPro-Regular"/>
              </a:rPr>
              <a:t>many instances</a:t>
            </a:r>
            <a:r>
              <a:rPr lang="en-US" sz="1600" dirty="0">
                <a:latin typeface="MinionPro-Regular"/>
              </a:rPr>
              <a:t>, and they can all be controlled </a:t>
            </a:r>
            <a:r>
              <a:rPr lang="en-US" sz="1600" dirty="0" smtClean="0">
                <a:latin typeface="MinionPro-Regular"/>
              </a:rPr>
              <a:t>identically.</a:t>
            </a:r>
            <a:endParaRPr lang="en-US" sz="1600" dirty="0" smtClean="0">
              <a:latin typeface="MinionPro-Regular"/>
            </a:endParaRPr>
          </a:p>
        </p:txBody>
      </p:sp>
      <p:sp>
        <p:nvSpPr>
          <p:cNvPr id="8" name="Rectangle 7"/>
          <p:cNvSpPr/>
          <p:nvPr/>
        </p:nvSpPr>
        <p:spPr>
          <a:xfrm>
            <a:off x="6130237" y="1690689"/>
            <a:ext cx="4684758" cy="923330"/>
          </a:xfrm>
          <a:prstGeom prst="rect">
            <a:avLst/>
          </a:prstGeom>
        </p:spPr>
        <p:txBody>
          <a:bodyPr wrap="square">
            <a:spAutoFit/>
          </a:bodyPr>
          <a:lstStyle/>
          <a:p>
            <a:r>
              <a:rPr lang="en-US" dirty="0">
                <a:latin typeface="Baskerville"/>
              </a:rPr>
              <a:t>Use the </a:t>
            </a:r>
            <a:r>
              <a:rPr lang="en-US" b="1" dirty="0">
                <a:latin typeface="Baskerville"/>
              </a:rPr>
              <a:t>Mediator Pattern </a:t>
            </a:r>
            <a:r>
              <a:rPr lang="en-US" dirty="0">
                <a:latin typeface="Baskerville"/>
              </a:rPr>
              <a:t>to centralize </a:t>
            </a:r>
            <a:r>
              <a:rPr lang="en-US" dirty="0" smtClean="0">
                <a:latin typeface="Baskerville"/>
              </a:rPr>
              <a:t>complex communications </a:t>
            </a:r>
            <a:r>
              <a:rPr lang="en-US" dirty="0">
                <a:latin typeface="Baskerville"/>
              </a:rPr>
              <a:t>and control between related objects.</a:t>
            </a:r>
            <a:endParaRPr lang="en-US" dirty="0">
              <a:latin typeface="Baskerville"/>
            </a:endParaRPr>
          </a:p>
        </p:txBody>
      </p:sp>
      <p:sp>
        <p:nvSpPr>
          <p:cNvPr id="9" name="Rectangle 8"/>
          <p:cNvSpPr/>
          <p:nvPr/>
        </p:nvSpPr>
        <p:spPr>
          <a:xfrm>
            <a:off x="6245567" y="3061602"/>
            <a:ext cx="4454098" cy="2554545"/>
          </a:xfrm>
          <a:prstGeom prst="rect">
            <a:avLst/>
          </a:prstGeom>
        </p:spPr>
        <p:txBody>
          <a:bodyPr wrap="square">
            <a:spAutoFit/>
          </a:bodyPr>
          <a:lstStyle/>
          <a:p>
            <a:r>
              <a:rPr lang="en-US" sz="1600" b="1" i="1" dirty="0" smtClean="0">
                <a:latin typeface="MinionPro-Regular"/>
              </a:rPr>
              <a:t>Benefit</a:t>
            </a:r>
            <a:r>
              <a:rPr lang="en-US" sz="1600" dirty="0" smtClean="0">
                <a:latin typeface="MinionPro-Regular"/>
              </a:rPr>
              <a:t>:</a:t>
            </a:r>
            <a:endParaRPr lang="en-US" sz="1600" dirty="0" smtClean="0">
              <a:latin typeface="MinionPro-Regular"/>
            </a:endParaRPr>
          </a:p>
          <a:p>
            <a:pPr marL="285750" indent="-285750">
              <a:buFont typeface="Wingdings" panose="05000000000000000000" pitchFamily="2" charset="2"/>
              <a:buChar char="§"/>
            </a:pPr>
            <a:endParaRPr lang="en-US" sz="1600" dirty="0" smtClean="0">
              <a:latin typeface="MinionPro-Regular"/>
            </a:endParaRPr>
          </a:p>
          <a:p>
            <a:pPr marL="285750" indent="-285750">
              <a:buFont typeface="Wingdings" panose="05000000000000000000" pitchFamily="2" charset="2"/>
              <a:buChar char="§"/>
            </a:pPr>
            <a:r>
              <a:rPr lang="en-US" sz="1600" dirty="0" smtClean="0">
                <a:latin typeface="MinionPro-Regular"/>
              </a:rPr>
              <a:t>Increases </a:t>
            </a:r>
            <a:r>
              <a:rPr lang="en-US" sz="1600" dirty="0">
                <a:latin typeface="MinionPro-Regular"/>
              </a:rPr>
              <a:t>the reusability of the objects supported </a:t>
            </a:r>
            <a:r>
              <a:rPr lang="en-US" sz="1600" dirty="0" smtClean="0">
                <a:latin typeface="MinionPro-Regular"/>
              </a:rPr>
              <a:t>by the </a:t>
            </a:r>
            <a:r>
              <a:rPr lang="en-US" sz="1600" dirty="0">
                <a:latin typeface="MinionPro-Regular"/>
              </a:rPr>
              <a:t>Mediator by decoupling them from the system.</a:t>
            </a:r>
          </a:p>
          <a:p>
            <a:pPr marL="285750" indent="-285750">
              <a:buFont typeface="Wingdings" panose="05000000000000000000" pitchFamily="2" charset="2"/>
              <a:buChar char="§"/>
            </a:pPr>
            <a:r>
              <a:rPr lang="en-US" sz="1600" dirty="0" smtClean="0">
                <a:latin typeface="MinionPro-Regular"/>
              </a:rPr>
              <a:t>Simplifies </a:t>
            </a:r>
            <a:r>
              <a:rPr lang="en-US" sz="1600" dirty="0">
                <a:latin typeface="MinionPro-Regular"/>
              </a:rPr>
              <a:t>maintenance of the system by </a:t>
            </a:r>
            <a:r>
              <a:rPr lang="en-US" sz="1600" dirty="0" smtClean="0">
                <a:latin typeface="MinionPro-Regular"/>
              </a:rPr>
              <a:t>centralizing control </a:t>
            </a:r>
            <a:r>
              <a:rPr lang="en-US" sz="1600" dirty="0">
                <a:latin typeface="MinionPro-Regular"/>
              </a:rPr>
              <a:t>logic.</a:t>
            </a:r>
          </a:p>
          <a:p>
            <a:pPr marL="285750" indent="-285750">
              <a:buFont typeface="Wingdings" panose="05000000000000000000" pitchFamily="2" charset="2"/>
              <a:buChar char="§"/>
            </a:pPr>
            <a:r>
              <a:rPr lang="en-US" sz="1600" dirty="0" smtClean="0">
                <a:latin typeface="MinionPro-Regular"/>
              </a:rPr>
              <a:t>Simplifies </a:t>
            </a:r>
            <a:r>
              <a:rPr lang="en-US" sz="1600" dirty="0">
                <a:latin typeface="MinionPro-Regular"/>
              </a:rPr>
              <a:t>and reduces the variety of messages </a:t>
            </a:r>
            <a:r>
              <a:rPr lang="en-US" sz="1600" dirty="0" smtClean="0">
                <a:latin typeface="MinionPro-Regular"/>
              </a:rPr>
              <a:t>sent between </a:t>
            </a:r>
            <a:r>
              <a:rPr lang="en-US" sz="1600" dirty="0">
                <a:latin typeface="MinionPro-Regular"/>
              </a:rPr>
              <a:t>objects in the system.</a:t>
            </a:r>
            <a:endParaRPr lang="en-US" sz="1600" dirty="0" smtClean="0">
              <a:latin typeface="MinionPro-Regular"/>
            </a:endParaRPr>
          </a:p>
        </p:txBody>
      </p:sp>
    </p:spTree>
    <p:extLst>
      <p:ext uri="{BB962C8B-B14F-4D97-AF65-F5344CB8AC3E}">
        <p14:creationId xmlns:p14="http://schemas.microsoft.com/office/powerpoint/2010/main" val="2923995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50" y="365126"/>
            <a:ext cx="9330896" cy="1325563"/>
          </a:xfrm>
        </p:spPr>
        <p:txBody>
          <a:bodyPr/>
          <a:lstStyle/>
          <a:p>
            <a:r>
              <a:rPr lang="en-US" sz="3600" dirty="0">
                <a:solidFill>
                  <a:srgbClr val="FF9B33"/>
                </a:solidFill>
                <a:latin typeface="Arial" panose="020B0604020202020204" pitchFamily="34" charset="0"/>
              </a:rPr>
              <a:t>Foundation of Data System </a:t>
            </a:r>
            <a:r>
              <a:rPr lang="en-US" sz="3600" dirty="0" smtClean="0">
                <a:solidFill>
                  <a:srgbClr val="FF9B33"/>
                </a:solidFill>
                <a:latin typeface="Arial" panose="020B0604020202020204" pitchFamily="34" charset="0"/>
              </a:rPr>
              <a:t>(Scalability)</a:t>
            </a:r>
            <a:endParaRPr lang="en-US" dirty="0"/>
          </a:p>
        </p:txBody>
      </p:sp>
      <p:sp>
        <p:nvSpPr>
          <p:cNvPr id="8" name="TextBox 7"/>
          <p:cNvSpPr txBox="1"/>
          <p:nvPr/>
        </p:nvSpPr>
        <p:spPr>
          <a:xfrm>
            <a:off x="724930" y="1690689"/>
            <a:ext cx="10832756" cy="4801314"/>
          </a:xfrm>
          <a:prstGeom prst="rect">
            <a:avLst/>
          </a:prstGeom>
          <a:noFill/>
        </p:spPr>
        <p:txBody>
          <a:bodyPr wrap="square" rtlCol="0">
            <a:spAutoFit/>
          </a:bodyPr>
          <a:lstStyle/>
          <a:p>
            <a:r>
              <a:rPr lang="en-US" b="1" dirty="0" smtClean="0"/>
              <a:t>Describing load</a:t>
            </a:r>
          </a:p>
          <a:p>
            <a:r>
              <a:rPr lang="en-US" i="1" dirty="0"/>
              <a:t>Post tweet</a:t>
            </a:r>
          </a:p>
          <a:p>
            <a:r>
              <a:rPr lang="en-US" dirty="0" smtClean="0"/>
              <a:t>  A </a:t>
            </a:r>
            <a:r>
              <a:rPr lang="en-US" dirty="0"/>
              <a:t>user can publish a new message to their followers (4.6k </a:t>
            </a:r>
            <a:r>
              <a:rPr lang="en-US" dirty="0" smtClean="0"/>
              <a:t>requests/s </a:t>
            </a:r>
            <a:r>
              <a:rPr lang="en-US" dirty="0"/>
              <a:t>on </a:t>
            </a:r>
            <a:r>
              <a:rPr lang="en-US" dirty="0" smtClean="0"/>
              <a:t>average, over </a:t>
            </a:r>
            <a:r>
              <a:rPr lang="en-US" dirty="0"/>
              <a:t>12k </a:t>
            </a:r>
            <a:r>
              <a:rPr lang="en-US" dirty="0" smtClean="0"/>
              <a:t>requests/s </a:t>
            </a:r>
            <a:r>
              <a:rPr lang="en-US" dirty="0"/>
              <a:t>at peak).</a:t>
            </a:r>
          </a:p>
          <a:p>
            <a:r>
              <a:rPr lang="en-US" i="1" dirty="0"/>
              <a:t>Home timeline</a:t>
            </a:r>
          </a:p>
          <a:p>
            <a:r>
              <a:rPr lang="en-US" dirty="0" smtClean="0"/>
              <a:t>  A </a:t>
            </a:r>
            <a:r>
              <a:rPr lang="en-US" dirty="0"/>
              <a:t>user can view tweets posted by the people they follow (300k requests/sec).</a:t>
            </a:r>
            <a:endParaRPr lang="en-US" dirty="0" smtClean="0"/>
          </a:p>
          <a:p>
            <a:endParaRPr lang="en-US" b="1" dirty="0" smtClean="0"/>
          </a:p>
          <a:p>
            <a:r>
              <a:rPr lang="en-US" b="1" dirty="0" smtClean="0"/>
              <a:t>Describing performance</a:t>
            </a:r>
          </a:p>
          <a:p>
            <a:pPr marL="342900" indent="-342900">
              <a:buFont typeface="Arial" panose="020B0604020202020204" pitchFamily="34" charset="0"/>
              <a:buChar char="•"/>
            </a:pPr>
            <a:r>
              <a:rPr lang="en-US" i="1" dirty="0" smtClean="0"/>
              <a:t>Throughput (</a:t>
            </a:r>
            <a:r>
              <a:rPr lang="en-US" b="1" i="1" dirty="0" smtClean="0"/>
              <a:t>Batch</a:t>
            </a:r>
            <a:r>
              <a:rPr lang="en-US" i="1" dirty="0" smtClean="0"/>
              <a:t>): </a:t>
            </a:r>
            <a:r>
              <a:rPr lang="en-US" dirty="0" smtClean="0"/>
              <a:t>the number of records we can process per second, or total time for run a job .</a:t>
            </a:r>
          </a:p>
          <a:p>
            <a:pPr marL="342900" indent="-342900">
              <a:buFont typeface="Arial" panose="020B0604020202020204" pitchFamily="34" charset="0"/>
              <a:buChar char="•"/>
            </a:pPr>
            <a:r>
              <a:rPr lang="en-US" i="1" dirty="0" smtClean="0"/>
              <a:t>Response time (</a:t>
            </a:r>
            <a:r>
              <a:rPr lang="en-US" b="1" i="1" dirty="0" smtClean="0"/>
              <a:t>Service</a:t>
            </a:r>
            <a:r>
              <a:rPr lang="en-US" i="1" dirty="0" smtClean="0"/>
              <a:t>):</a:t>
            </a:r>
            <a:r>
              <a:rPr lang="en-US" dirty="0" smtClean="0"/>
              <a:t> the time </a:t>
            </a:r>
            <a:r>
              <a:rPr lang="en-US" dirty="0">
                <a:latin typeface="MinionPro-Regular"/>
              </a:rPr>
              <a:t>between a client sending a request and receiving a response.</a:t>
            </a:r>
          </a:p>
          <a:p>
            <a:pPr marL="800100" lvl="1" indent="-342900">
              <a:buFont typeface="Arial" panose="020B0604020202020204" pitchFamily="34" charset="0"/>
              <a:buChar char="•"/>
            </a:pPr>
            <a:r>
              <a:rPr lang="en-US" i="1" dirty="0"/>
              <a:t>average </a:t>
            </a:r>
            <a:r>
              <a:rPr lang="en-US" dirty="0"/>
              <a:t>response </a:t>
            </a:r>
            <a:r>
              <a:rPr lang="en-US" dirty="0" smtClean="0"/>
              <a:t>time</a:t>
            </a:r>
          </a:p>
          <a:p>
            <a:pPr marL="800100" lvl="1" indent="-342900">
              <a:buFont typeface="Arial" panose="020B0604020202020204" pitchFamily="34" charset="0"/>
              <a:buChar char="•"/>
            </a:pPr>
            <a:r>
              <a:rPr lang="en-US" i="1" dirty="0" smtClean="0"/>
              <a:t>percentiles, tail latency</a:t>
            </a:r>
            <a:endParaRPr lang="en-US" dirty="0" smtClean="0"/>
          </a:p>
          <a:p>
            <a:pPr marL="800100" lvl="1" indent="-342900">
              <a:buFont typeface="Arial" panose="020B0604020202020204" pitchFamily="34" charset="0"/>
              <a:buChar char="•"/>
            </a:pPr>
            <a:r>
              <a:rPr lang="en-US" i="1" dirty="0" smtClean="0"/>
              <a:t>service </a:t>
            </a:r>
            <a:r>
              <a:rPr lang="en-US" i="1" dirty="0"/>
              <a:t>level objectives </a:t>
            </a:r>
            <a:r>
              <a:rPr lang="en-US" dirty="0"/>
              <a:t>(</a:t>
            </a:r>
            <a:r>
              <a:rPr lang="en-US" b="1" dirty="0"/>
              <a:t>SLOs</a:t>
            </a:r>
            <a:r>
              <a:rPr lang="en-US" dirty="0"/>
              <a:t>) and </a:t>
            </a:r>
            <a:r>
              <a:rPr lang="en-US" i="1" dirty="0" smtClean="0"/>
              <a:t>service level </a:t>
            </a:r>
            <a:r>
              <a:rPr lang="en-US" i="1" dirty="0"/>
              <a:t>agreements </a:t>
            </a:r>
            <a:r>
              <a:rPr lang="en-US" dirty="0"/>
              <a:t>(</a:t>
            </a:r>
            <a:r>
              <a:rPr lang="en-US" b="1" dirty="0"/>
              <a:t>SLAs</a:t>
            </a:r>
            <a:r>
              <a:rPr lang="en-US" dirty="0" smtClean="0"/>
              <a:t>), </a:t>
            </a:r>
            <a:r>
              <a:rPr lang="en-US" i="1" dirty="0" smtClean="0"/>
              <a:t>promise</a:t>
            </a:r>
            <a:r>
              <a:rPr lang="en-US" dirty="0" smtClean="0"/>
              <a:t> and </a:t>
            </a:r>
            <a:r>
              <a:rPr lang="en-US" i="1" dirty="0" smtClean="0"/>
              <a:t>measurement</a:t>
            </a:r>
          </a:p>
          <a:p>
            <a:pPr lvl="1"/>
            <a:endParaRPr lang="en-US" i="1" dirty="0"/>
          </a:p>
          <a:p>
            <a:r>
              <a:rPr lang="en-US" b="1" dirty="0"/>
              <a:t>Approaches for Coping with </a:t>
            </a:r>
            <a:r>
              <a:rPr lang="en-US" b="1" dirty="0" smtClean="0"/>
              <a:t>Load</a:t>
            </a:r>
          </a:p>
          <a:p>
            <a:pPr marL="285750" indent="-285750">
              <a:buFont typeface="Arial" panose="020B0604020202020204" pitchFamily="34" charset="0"/>
              <a:buChar char="•"/>
            </a:pPr>
            <a:r>
              <a:rPr lang="en-US" dirty="0">
                <a:latin typeface="MinionPro-Regular"/>
              </a:rPr>
              <a:t>scaling up (vertical scaling, moving to a more powerful machine)</a:t>
            </a:r>
          </a:p>
          <a:p>
            <a:pPr marL="285750" indent="-285750">
              <a:buFont typeface="Arial" panose="020B0604020202020204" pitchFamily="34" charset="0"/>
              <a:buChar char="•"/>
            </a:pPr>
            <a:r>
              <a:rPr lang="en-US" dirty="0">
                <a:latin typeface="MinionPro-Regular"/>
              </a:rPr>
              <a:t>scaling out (horizontal scaling, distributing the load across multiple smaller machines).</a:t>
            </a:r>
          </a:p>
          <a:p>
            <a:pPr marL="800100" lvl="1" indent="-342900">
              <a:buFont typeface="Arial" panose="020B0604020202020204" pitchFamily="34" charset="0"/>
              <a:buChar char="•"/>
            </a:pPr>
            <a:endParaRPr lang="en-US" i="1" dirty="0"/>
          </a:p>
        </p:txBody>
      </p:sp>
    </p:spTree>
    <p:extLst>
      <p:ext uri="{BB962C8B-B14F-4D97-AF65-F5344CB8AC3E}">
        <p14:creationId xmlns:p14="http://schemas.microsoft.com/office/powerpoint/2010/main" val="319318952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49" y="365126"/>
            <a:ext cx="11003177" cy="1325563"/>
          </a:xfrm>
        </p:spPr>
        <p:txBody>
          <a:bodyPr>
            <a:normAutofit/>
          </a:bodyPr>
          <a:lstStyle/>
          <a:p>
            <a:r>
              <a:rPr lang="en-US" sz="3600" dirty="0" smtClean="0">
                <a:solidFill>
                  <a:srgbClr val="FF9B33"/>
                </a:solidFill>
                <a:latin typeface="Arial" panose="020B0604020202020204" pitchFamily="34" charset="0"/>
              </a:rPr>
              <a:t>Left-Over Patterns (Cont’d)</a:t>
            </a:r>
            <a:endParaRPr lang="en-US" dirty="0"/>
          </a:p>
        </p:txBody>
      </p:sp>
      <p:sp>
        <p:nvSpPr>
          <p:cNvPr id="5" name="Rectangle 4"/>
          <p:cNvSpPr/>
          <p:nvPr/>
        </p:nvSpPr>
        <p:spPr>
          <a:xfrm>
            <a:off x="570983" y="1709097"/>
            <a:ext cx="4684758" cy="1200329"/>
          </a:xfrm>
          <a:prstGeom prst="rect">
            <a:avLst/>
          </a:prstGeom>
        </p:spPr>
        <p:txBody>
          <a:bodyPr wrap="square">
            <a:spAutoFit/>
          </a:bodyPr>
          <a:lstStyle/>
          <a:p>
            <a:r>
              <a:rPr lang="en-US" dirty="0">
                <a:latin typeface="Baskerville"/>
              </a:rPr>
              <a:t>Use the </a:t>
            </a:r>
            <a:r>
              <a:rPr lang="en-US" b="1" dirty="0">
                <a:latin typeface="Baskerville"/>
              </a:rPr>
              <a:t>Memento Pattern </a:t>
            </a:r>
            <a:r>
              <a:rPr lang="en-US" dirty="0">
                <a:latin typeface="Baskerville"/>
              </a:rPr>
              <a:t>when you need</a:t>
            </a:r>
          </a:p>
          <a:p>
            <a:r>
              <a:rPr lang="en-US" dirty="0">
                <a:latin typeface="Baskerville"/>
              </a:rPr>
              <a:t>to be able to return an object to one of its</a:t>
            </a:r>
          </a:p>
          <a:p>
            <a:r>
              <a:rPr lang="en-US" dirty="0">
                <a:latin typeface="Baskerville"/>
              </a:rPr>
              <a:t>previous states; for instance, if your user</a:t>
            </a:r>
          </a:p>
          <a:p>
            <a:r>
              <a:rPr lang="en-US" dirty="0">
                <a:latin typeface="Baskerville"/>
              </a:rPr>
              <a:t>requests an “undo.”</a:t>
            </a:r>
            <a:endParaRPr lang="en-US" dirty="0">
              <a:latin typeface="Baskerville"/>
            </a:endParaRPr>
          </a:p>
        </p:txBody>
      </p:sp>
      <p:sp>
        <p:nvSpPr>
          <p:cNvPr id="7" name="Rectangle 6"/>
          <p:cNvSpPr/>
          <p:nvPr/>
        </p:nvSpPr>
        <p:spPr>
          <a:xfrm>
            <a:off x="628649" y="3061602"/>
            <a:ext cx="4454098" cy="2554545"/>
          </a:xfrm>
          <a:prstGeom prst="rect">
            <a:avLst/>
          </a:prstGeom>
        </p:spPr>
        <p:txBody>
          <a:bodyPr wrap="square">
            <a:spAutoFit/>
          </a:bodyPr>
          <a:lstStyle/>
          <a:p>
            <a:r>
              <a:rPr lang="en-US" sz="1600" b="1" i="1" dirty="0" smtClean="0">
                <a:latin typeface="MinionPro-Regular"/>
              </a:rPr>
              <a:t>Benefit</a:t>
            </a:r>
            <a:r>
              <a:rPr lang="en-US" sz="1600" dirty="0" smtClean="0">
                <a:latin typeface="MinionPro-Regular"/>
              </a:rPr>
              <a:t>:</a:t>
            </a:r>
            <a:endParaRPr lang="en-US" sz="1600" dirty="0" smtClean="0">
              <a:latin typeface="MinionPro-Regular"/>
            </a:endParaRPr>
          </a:p>
          <a:p>
            <a:pPr marL="285750" indent="-285750">
              <a:buFont typeface="Wingdings" panose="05000000000000000000" pitchFamily="2" charset="2"/>
              <a:buChar char="§"/>
            </a:pPr>
            <a:endParaRPr lang="en-US" sz="1600" dirty="0" smtClean="0">
              <a:latin typeface="MinionPro-Regular"/>
            </a:endParaRPr>
          </a:p>
          <a:p>
            <a:pPr marL="285750" indent="-285750">
              <a:buFont typeface="Wingdings" panose="05000000000000000000" pitchFamily="2" charset="2"/>
              <a:buChar char="§"/>
            </a:pPr>
            <a:r>
              <a:rPr lang="en-US" sz="1600" dirty="0">
                <a:latin typeface="MinionPro-Regular"/>
              </a:rPr>
              <a:t>Keeping the saved state external from the key </a:t>
            </a:r>
            <a:r>
              <a:rPr lang="en-US" sz="1600" dirty="0" smtClean="0">
                <a:latin typeface="MinionPro-Regular"/>
              </a:rPr>
              <a:t>object helps </a:t>
            </a:r>
            <a:r>
              <a:rPr lang="en-US" sz="1600" dirty="0">
                <a:latin typeface="MinionPro-Regular"/>
              </a:rPr>
              <a:t>to maintain cohesion.</a:t>
            </a:r>
          </a:p>
          <a:p>
            <a:pPr marL="285750" indent="-285750">
              <a:buFont typeface="Wingdings" panose="05000000000000000000" pitchFamily="2" charset="2"/>
              <a:buChar char="§"/>
            </a:pPr>
            <a:r>
              <a:rPr lang="en-US" sz="1600" dirty="0" smtClean="0">
                <a:latin typeface="MinionPro-Regular"/>
              </a:rPr>
              <a:t>Keeps </a:t>
            </a:r>
            <a:r>
              <a:rPr lang="en-US" sz="1600" dirty="0">
                <a:latin typeface="MinionPro-Regular"/>
              </a:rPr>
              <a:t>the key object’s data encapsulated.</a:t>
            </a:r>
          </a:p>
          <a:p>
            <a:pPr marL="285750" indent="-285750">
              <a:buFont typeface="Wingdings" panose="05000000000000000000" pitchFamily="2" charset="2"/>
              <a:buChar char="§"/>
            </a:pPr>
            <a:r>
              <a:rPr lang="en-US" sz="1600" dirty="0" smtClean="0">
                <a:latin typeface="MinionPro-Regular"/>
              </a:rPr>
              <a:t>Provides </a:t>
            </a:r>
            <a:r>
              <a:rPr lang="en-US" sz="1600" dirty="0">
                <a:latin typeface="MinionPro-Regular"/>
              </a:rPr>
              <a:t>easy-to-implement recovery capability</a:t>
            </a:r>
            <a:r>
              <a:rPr lang="en-US" sz="1600" dirty="0" smtClean="0">
                <a:latin typeface="MinionPro-Regular"/>
              </a:rPr>
              <a:t>.</a:t>
            </a:r>
          </a:p>
          <a:p>
            <a:pPr marL="285750" indent="-285750">
              <a:buFont typeface="Wingdings" panose="05000000000000000000" pitchFamily="2" charset="2"/>
              <a:buChar char="§"/>
            </a:pPr>
            <a:r>
              <a:rPr lang="en-US" sz="1600" dirty="0">
                <a:latin typeface="MinionPro-Regular"/>
              </a:rPr>
              <a:t>The Memento is used to save state.</a:t>
            </a:r>
          </a:p>
          <a:p>
            <a:pPr marL="285750" indent="-285750">
              <a:buFont typeface="Wingdings" panose="05000000000000000000" pitchFamily="2" charset="2"/>
              <a:buChar char="§"/>
            </a:pPr>
            <a:r>
              <a:rPr lang="en-US" sz="1600" dirty="0" smtClean="0">
                <a:latin typeface="MinionPro-Regular"/>
              </a:rPr>
              <a:t>A </a:t>
            </a:r>
            <a:r>
              <a:rPr lang="en-US" sz="1600" dirty="0">
                <a:latin typeface="MinionPro-Regular"/>
              </a:rPr>
              <a:t>drawback to using Memento is that saving </a:t>
            </a:r>
            <a:r>
              <a:rPr lang="en-US" sz="1600" dirty="0" smtClean="0">
                <a:latin typeface="MinionPro-Regular"/>
              </a:rPr>
              <a:t>and restoring </a:t>
            </a:r>
            <a:r>
              <a:rPr lang="en-US" sz="1600" dirty="0">
                <a:latin typeface="MinionPro-Regular"/>
              </a:rPr>
              <a:t>state can be time consuming.</a:t>
            </a:r>
            <a:endParaRPr lang="en-US" sz="1600" dirty="0" smtClean="0">
              <a:latin typeface="MinionPro-Regular"/>
            </a:endParaRPr>
          </a:p>
        </p:txBody>
      </p:sp>
      <p:sp>
        <p:nvSpPr>
          <p:cNvPr id="8" name="Rectangle 7"/>
          <p:cNvSpPr/>
          <p:nvPr/>
        </p:nvSpPr>
        <p:spPr>
          <a:xfrm>
            <a:off x="6130237" y="1690689"/>
            <a:ext cx="4684758" cy="923330"/>
          </a:xfrm>
          <a:prstGeom prst="rect">
            <a:avLst/>
          </a:prstGeom>
        </p:spPr>
        <p:txBody>
          <a:bodyPr wrap="square">
            <a:spAutoFit/>
          </a:bodyPr>
          <a:lstStyle/>
          <a:p>
            <a:r>
              <a:rPr lang="en-US" dirty="0">
                <a:latin typeface="Baskerville"/>
              </a:rPr>
              <a:t>Use the </a:t>
            </a:r>
            <a:r>
              <a:rPr lang="en-US" b="1" dirty="0">
                <a:latin typeface="Baskerville"/>
              </a:rPr>
              <a:t>Prototype Pattern </a:t>
            </a:r>
            <a:r>
              <a:rPr lang="en-US" dirty="0">
                <a:latin typeface="Baskerville"/>
              </a:rPr>
              <a:t>when creating </a:t>
            </a:r>
            <a:r>
              <a:rPr lang="en-US" dirty="0" smtClean="0">
                <a:latin typeface="Baskerville"/>
              </a:rPr>
              <a:t>an instance </a:t>
            </a:r>
            <a:r>
              <a:rPr lang="en-US" dirty="0">
                <a:latin typeface="Baskerville"/>
              </a:rPr>
              <a:t>of a given class is either expensive </a:t>
            </a:r>
            <a:r>
              <a:rPr lang="en-US" dirty="0" smtClean="0">
                <a:latin typeface="Baskerville"/>
              </a:rPr>
              <a:t>or complicated</a:t>
            </a:r>
            <a:r>
              <a:rPr lang="en-US" dirty="0">
                <a:latin typeface="Baskerville"/>
              </a:rPr>
              <a:t>.</a:t>
            </a:r>
            <a:endParaRPr lang="en-US" dirty="0">
              <a:latin typeface="Baskerville"/>
            </a:endParaRPr>
          </a:p>
        </p:txBody>
      </p:sp>
      <p:sp>
        <p:nvSpPr>
          <p:cNvPr id="9" name="Rectangle 8"/>
          <p:cNvSpPr/>
          <p:nvPr/>
        </p:nvSpPr>
        <p:spPr>
          <a:xfrm>
            <a:off x="6245567" y="3061602"/>
            <a:ext cx="4454098" cy="3046988"/>
          </a:xfrm>
          <a:prstGeom prst="rect">
            <a:avLst/>
          </a:prstGeom>
        </p:spPr>
        <p:txBody>
          <a:bodyPr wrap="square">
            <a:spAutoFit/>
          </a:bodyPr>
          <a:lstStyle/>
          <a:p>
            <a:r>
              <a:rPr lang="en-US" sz="1600" b="1" i="1" dirty="0" smtClean="0">
                <a:latin typeface="MinionPro-Regular"/>
              </a:rPr>
              <a:t>Benefit</a:t>
            </a:r>
            <a:r>
              <a:rPr lang="en-US" sz="1600" dirty="0" smtClean="0">
                <a:latin typeface="MinionPro-Regular"/>
              </a:rPr>
              <a:t>:</a:t>
            </a:r>
            <a:endParaRPr lang="en-US" sz="1600" dirty="0" smtClean="0">
              <a:latin typeface="MinionPro-Regular"/>
            </a:endParaRPr>
          </a:p>
          <a:p>
            <a:pPr marL="285750" indent="-285750">
              <a:buFont typeface="Wingdings" panose="05000000000000000000" pitchFamily="2" charset="2"/>
              <a:buChar char="§"/>
            </a:pPr>
            <a:endParaRPr lang="en-US" sz="1600" dirty="0" smtClean="0">
              <a:latin typeface="MinionPro-Regular"/>
            </a:endParaRPr>
          </a:p>
          <a:p>
            <a:pPr marL="285750" indent="-285750">
              <a:buFont typeface="Wingdings" panose="05000000000000000000" pitchFamily="2" charset="2"/>
              <a:buChar char="§"/>
            </a:pPr>
            <a:r>
              <a:rPr lang="en-US" sz="1600" dirty="0">
                <a:latin typeface="MinionPro-Regular"/>
              </a:rPr>
              <a:t>Hides the complexities of making new instances </a:t>
            </a:r>
            <a:r>
              <a:rPr lang="en-US" sz="1600" dirty="0" smtClean="0">
                <a:latin typeface="MinionPro-Regular"/>
              </a:rPr>
              <a:t>from the </a:t>
            </a:r>
            <a:r>
              <a:rPr lang="en-US" sz="1600" dirty="0">
                <a:latin typeface="MinionPro-Regular"/>
              </a:rPr>
              <a:t>client.</a:t>
            </a:r>
          </a:p>
          <a:p>
            <a:pPr marL="285750" indent="-285750">
              <a:buFont typeface="Wingdings" panose="05000000000000000000" pitchFamily="2" charset="2"/>
              <a:buChar char="§"/>
            </a:pPr>
            <a:r>
              <a:rPr lang="en-US" sz="1600" dirty="0" smtClean="0">
                <a:latin typeface="MinionPro-Regular"/>
              </a:rPr>
              <a:t>Provides </a:t>
            </a:r>
            <a:r>
              <a:rPr lang="en-US" sz="1600" dirty="0">
                <a:latin typeface="MinionPro-Regular"/>
              </a:rPr>
              <a:t>the option for the client to generate </a:t>
            </a:r>
            <a:r>
              <a:rPr lang="en-US" sz="1600" dirty="0" smtClean="0">
                <a:latin typeface="MinionPro-Regular"/>
              </a:rPr>
              <a:t>objects whose </a:t>
            </a:r>
            <a:r>
              <a:rPr lang="en-US" sz="1600" dirty="0">
                <a:latin typeface="MinionPro-Regular"/>
              </a:rPr>
              <a:t>type is not known.</a:t>
            </a:r>
          </a:p>
          <a:p>
            <a:pPr marL="285750" indent="-285750">
              <a:buFont typeface="Wingdings" panose="05000000000000000000" pitchFamily="2" charset="2"/>
              <a:buChar char="§"/>
            </a:pPr>
            <a:r>
              <a:rPr lang="en-US" sz="1600" dirty="0" smtClean="0">
                <a:latin typeface="MinionPro-Regular"/>
              </a:rPr>
              <a:t>In </a:t>
            </a:r>
            <a:r>
              <a:rPr lang="en-US" sz="1600" dirty="0">
                <a:latin typeface="MinionPro-Regular"/>
              </a:rPr>
              <a:t>some circumstances, copying an object can </a:t>
            </a:r>
            <a:r>
              <a:rPr lang="en-US" sz="1600" dirty="0" smtClean="0">
                <a:latin typeface="MinionPro-Regular"/>
              </a:rPr>
              <a:t>be more </a:t>
            </a:r>
            <a:r>
              <a:rPr lang="en-US" sz="1600" dirty="0">
                <a:latin typeface="MinionPro-Regular"/>
              </a:rPr>
              <a:t>efficient than creating a new </a:t>
            </a:r>
            <a:r>
              <a:rPr lang="en-US" sz="1600" dirty="0" smtClean="0">
                <a:latin typeface="MinionPro-Regular"/>
              </a:rPr>
              <a:t>object.</a:t>
            </a:r>
          </a:p>
          <a:p>
            <a:pPr marL="285750" indent="-285750">
              <a:buFont typeface="Wingdings" panose="05000000000000000000" pitchFamily="2" charset="2"/>
              <a:buChar char="§"/>
            </a:pPr>
            <a:r>
              <a:rPr lang="en-US" sz="1600" dirty="0">
                <a:latin typeface="MinionPro-Regular"/>
              </a:rPr>
              <a:t>Prototype should be considered when a system </a:t>
            </a:r>
            <a:r>
              <a:rPr lang="en-US" sz="1600" dirty="0" smtClean="0">
                <a:latin typeface="MinionPro-Regular"/>
              </a:rPr>
              <a:t>must create </a:t>
            </a:r>
            <a:r>
              <a:rPr lang="en-US" sz="1600" dirty="0">
                <a:latin typeface="MinionPro-Regular"/>
              </a:rPr>
              <a:t>new objects of many types in a complex </a:t>
            </a:r>
            <a:r>
              <a:rPr lang="en-US" sz="1600" dirty="0" smtClean="0">
                <a:latin typeface="MinionPro-Regular"/>
              </a:rPr>
              <a:t>class hierarchy</a:t>
            </a:r>
            <a:r>
              <a:rPr lang="en-US" sz="1600" dirty="0">
                <a:latin typeface="MinionPro-Regular"/>
              </a:rPr>
              <a:t>.</a:t>
            </a:r>
            <a:endParaRPr lang="en-US" sz="1600" dirty="0" smtClean="0">
              <a:latin typeface="MinionPro-Regular"/>
            </a:endParaRPr>
          </a:p>
        </p:txBody>
      </p:sp>
    </p:spTree>
    <p:extLst>
      <p:ext uri="{BB962C8B-B14F-4D97-AF65-F5344CB8AC3E}">
        <p14:creationId xmlns:p14="http://schemas.microsoft.com/office/powerpoint/2010/main" val="18397324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49" y="365126"/>
            <a:ext cx="11003177" cy="1325563"/>
          </a:xfrm>
        </p:spPr>
        <p:txBody>
          <a:bodyPr>
            <a:normAutofit/>
          </a:bodyPr>
          <a:lstStyle/>
          <a:p>
            <a:r>
              <a:rPr lang="en-US" sz="3600" dirty="0" smtClean="0">
                <a:solidFill>
                  <a:srgbClr val="FF9B33"/>
                </a:solidFill>
                <a:latin typeface="Arial" panose="020B0604020202020204" pitchFamily="34" charset="0"/>
              </a:rPr>
              <a:t>Left-Over Patterns (Cont’d)</a:t>
            </a:r>
            <a:endParaRPr lang="en-US" dirty="0"/>
          </a:p>
        </p:txBody>
      </p:sp>
      <p:sp>
        <p:nvSpPr>
          <p:cNvPr id="5" name="Rectangle 4"/>
          <p:cNvSpPr/>
          <p:nvPr/>
        </p:nvSpPr>
        <p:spPr>
          <a:xfrm>
            <a:off x="570983" y="1709097"/>
            <a:ext cx="4684758" cy="923330"/>
          </a:xfrm>
          <a:prstGeom prst="rect">
            <a:avLst/>
          </a:prstGeom>
        </p:spPr>
        <p:txBody>
          <a:bodyPr wrap="square">
            <a:spAutoFit/>
          </a:bodyPr>
          <a:lstStyle/>
          <a:p>
            <a:r>
              <a:rPr lang="en-US" dirty="0">
                <a:latin typeface="Baskerville"/>
              </a:rPr>
              <a:t>Use the </a:t>
            </a:r>
            <a:r>
              <a:rPr lang="en-US" b="1" dirty="0">
                <a:latin typeface="Baskerville"/>
              </a:rPr>
              <a:t>Visitor Pattern </a:t>
            </a:r>
            <a:r>
              <a:rPr lang="en-US" dirty="0">
                <a:latin typeface="Baskerville"/>
              </a:rPr>
              <a:t>when you want to</a:t>
            </a:r>
          </a:p>
          <a:p>
            <a:r>
              <a:rPr lang="en-US" dirty="0">
                <a:latin typeface="Baskerville"/>
              </a:rPr>
              <a:t>add capabilities to a composite of objects</a:t>
            </a:r>
          </a:p>
          <a:p>
            <a:r>
              <a:rPr lang="en-US" dirty="0">
                <a:latin typeface="Baskerville"/>
              </a:rPr>
              <a:t>and encapsulation is not important.</a:t>
            </a:r>
            <a:endParaRPr lang="en-US" dirty="0">
              <a:latin typeface="Baskerville"/>
            </a:endParaRPr>
          </a:p>
        </p:txBody>
      </p:sp>
      <p:sp>
        <p:nvSpPr>
          <p:cNvPr id="7" name="Rectangle 6"/>
          <p:cNvSpPr/>
          <p:nvPr/>
        </p:nvSpPr>
        <p:spPr>
          <a:xfrm>
            <a:off x="628649" y="3061602"/>
            <a:ext cx="4454098" cy="2800767"/>
          </a:xfrm>
          <a:prstGeom prst="rect">
            <a:avLst/>
          </a:prstGeom>
        </p:spPr>
        <p:txBody>
          <a:bodyPr wrap="square">
            <a:spAutoFit/>
          </a:bodyPr>
          <a:lstStyle/>
          <a:p>
            <a:r>
              <a:rPr lang="en-US" sz="1600" b="1" i="1" dirty="0" smtClean="0">
                <a:latin typeface="MinionPro-Regular"/>
              </a:rPr>
              <a:t>Benefit &amp; Drawbacks</a:t>
            </a:r>
            <a:r>
              <a:rPr lang="en-US" sz="1600" dirty="0" smtClean="0">
                <a:latin typeface="MinionPro-Regular"/>
              </a:rPr>
              <a:t>:</a:t>
            </a:r>
            <a:endParaRPr lang="en-US" sz="1600" dirty="0" smtClean="0">
              <a:latin typeface="MinionPro-Regular"/>
            </a:endParaRPr>
          </a:p>
          <a:p>
            <a:pPr marL="285750" indent="-285750">
              <a:buFont typeface="Wingdings" panose="05000000000000000000" pitchFamily="2" charset="2"/>
              <a:buChar char="§"/>
            </a:pPr>
            <a:endParaRPr lang="en-US" sz="1600" dirty="0" smtClean="0">
              <a:latin typeface="MinionPro-Regular"/>
            </a:endParaRPr>
          </a:p>
          <a:p>
            <a:pPr marL="285750" indent="-285750">
              <a:buFont typeface="Wingdings" panose="05000000000000000000" pitchFamily="2" charset="2"/>
              <a:buChar char="§"/>
            </a:pPr>
            <a:r>
              <a:rPr lang="en-US" sz="1600" dirty="0">
                <a:latin typeface="MinionPro-Regular"/>
              </a:rPr>
              <a:t>Allows you to add operations to a </a:t>
            </a:r>
            <a:r>
              <a:rPr lang="en-US" sz="1600" dirty="0" smtClean="0">
                <a:latin typeface="MinionPro-Regular"/>
              </a:rPr>
              <a:t>Composite structure </a:t>
            </a:r>
            <a:r>
              <a:rPr lang="en-US" sz="1600" dirty="0">
                <a:latin typeface="MinionPro-Regular"/>
              </a:rPr>
              <a:t>without changing the structure itself.</a:t>
            </a:r>
          </a:p>
          <a:p>
            <a:pPr marL="285750" indent="-285750">
              <a:buFont typeface="Wingdings" panose="05000000000000000000" pitchFamily="2" charset="2"/>
              <a:buChar char="§"/>
            </a:pPr>
            <a:r>
              <a:rPr lang="en-US" sz="1600" dirty="0" smtClean="0">
                <a:latin typeface="MinionPro-Regular"/>
              </a:rPr>
              <a:t>Adding </a:t>
            </a:r>
            <a:r>
              <a:rPr lang="en-US" sz="1600" dirty="0">
                <a:latin typeface="MinionPro-Regular"/>
              </a:rPr>
              <a:t>new operations is relatively easy.</a:t>
            </a:r>
          </a:p>
          <a:p>
            <a:pPr marL="285750" indent="-285750">
              <a:buFont typeface="Wingdings" panose="05000000000000000000" pitchFamily="2" charset="2"/>
              <a:buChar char="§"/>
            </a:pPr>
            <a:r>
              <a:rPr lang="en-US" sz="1600" dirty="0" smtClean="0">
                <a:latin typeface="MinionPro-Regular"/>
              </a:rPr>
              <a:t>The </a:t>
            </a:r>
            <a:r>
              <a:rPr lang="en-US" sz="1600" dirty="0">
                <a:latin typeface="MinionPro-Regular"/>
              </a:rPr>
              <a:t>code for operations performed by the Visitor </a:t>
            </a:r>
            <a:r>
              <a:rPr lang="en-US" sz="1600" dirty="0" smtClean="0">
                <a:latin typeface="MinionPro-Regular"/>
              </a:rPr>
              <a:t>is centralized.</a:t>
            </a:r>
          </a:p>
          <a:p>
            <a:pPr marL="285750" indent="-285750">
              <a:buFont typeface="Wingdings" panose="05000000000000000000" pitchFamily="2" charset="2"/>
              <a:buChar char="§"/>
            </a:pPr>
            <a:endParaRPr lang="en-US" sz="1600" dirty="0">
              <a:latin typeface="MinionPro-Regular"/>
            </a:endParaRPr>
          </a:p>
          <a:p>
            <a:pPr marL="285750" indent="-285750">
              <a:buFont typeface="Wingdings" panose="05000000000000000000" pitchFamily="2" charset="2"/>
              <a:buChar char="§"/>
            </a:pPr>
            <a:r>
              <a:rPr lang="en-US" sz="1600" dirty="0">
                <a:latin typeface="MinionPro-Regular"/>
              </a:rPr>
              <a:t>The Composite classes’ encapsulation is </a:t>
            </a:r>
            <a:r>
              <a:rPr lang="en-US" sz="1600" dirty="0" smtClean="0">
                <a:latin typeface="MinionPro-Regular"/>
              </a:rPr>
              <a:t>broken when </a:t>
            </a:r>
            <a:r>
              <a:rPr lang="en-US" sz="1600" dirty="0">
                <a:latin typeface="MinionPro-Regular"/>
              </a:rPr>
              <a:t>the Visitor is used.</a:t>
            </a:r>
            <a:endParaRPr lang="en-US" sz="1600" dirty="0" smtClean="0">
              <a:latin typeface="MinionPro-Regular"/>
            </a:endParaRPr>
          </a:p>
        </p:txBody>
      </p:sp>
    </p:spTree>
    <p:extLst>
      <p:ext uri="{BB962C8B-B14F-4D97-AF65-F5344CB8AC3E}">
        <p14:creationId xmlns:p14="http://schemas.microsoft.com/office/powerpoint/2010/main" val="14825411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28650" y="365126"/>
            <a:ext cx="7886700" cy="1325563"/>
          </a:xfrm>
        </p:spPr>
        <p:txBody>
          <a:bodyPr/>
          <a:lstStyle/>
          <a:p>
            <a:r>
              <a:rPr lang="en-US" sz="3600" dirty="0" smtClean="0">
                <a:solidFill>
                  <a:srgbClr val="FF9B33"/>
                </a:solidFill>
                <a:latin typeface="Arial" panose="020B0604020202020204" pitchFamily="34" charset="0"/>
              </a:rPr>
              <a:t>Data Models and Query Languages</a:t>
            </a:r>
            <a:endParaRPr lang="en-US" dirty="0"/>
          </a:p>
        </p:txBody>
      </p:sp>
      <p:pic>
        <p:nvPicPr>
          <p:cNvPr id="8" name="Picture 7"/>
          <p:cNvPicPr>
            <a:picLocks noChangeAspect="1"/>
          </p:cNvPicPr>
          <p:nvPr/>
        </p:nvPicPr>
        <p:blipFill>
          <a:blip r:embed="rId2"/>
          <a:stretch>
            <a:fillRect/>
          </a:stretch>
        </p:blipFill>
        <p:spPr>
          <a:xfrm>
            <a:off x="6957676" y="1586103"/>
            <a:ext cx="5056408" cy="4572000"/>
          </a:xfrm>
          <a:prstGeom prst="rect">
            <a:avLst/>
          </a:prstGeom>
        </p:spPr>
      </p:pic>
      <p:sp>
        <p:nvSpPr>
          <p:cNvPr id="9" name="Rectangle 8"/>
          <p:cNvSpPr/>
          <p:nvPr/>
        </p:nvSpPr>
        <p:spPr>
          <a:xfrm>
            <a:off x="401946" y="1955435"/>
            <a:ext cx="6380567" cy="1477328"/>
          </a:xfrm>
          <a:prstGeom prst="rect">
            <a:avLst/>
          </a:prstGeom>
        </p:spPr>
        <p:txBody>
          <a:bodyPr wrap="square">
            <a:spAutoFit/>
          </a:bodyPr>
          <a:lstStyle/>
          <a:p>
            <a:pPr algn="just"/>
            <a:r>
              <a:rPr lang="en-US" dirty="0">
                <a:latin typeface="MinionPro-Regular"/>
              </a:rPr>
              <a:t>The best-known data model today is probably that of SQL, based on the </a:t>
            </a:r>
            <a:r>
              <a:rPr lang="en-US" dirty="0" smtClean="0">
                <a:latin typeface="MinionPro-Regular"/>
              </a:rPr>
              <a:t>relational model </a:t>
            </a:r>
            <a:r>
              <a:rPr lang="en-US" dirty="0">
                <a:latin typeface="MinionPro-Regular"/>
              </a:rPr>
              <a:t>proposed by Edgar </a:t>
            </a:r>
            <a:r>
              <a:rPr lang="en-US" dirty="0" err="1">
                <a:latin typeface="MinionPro-Regular"/>
              </a:rPr>
              <a:t>Codd</a:t>
            </a:r>
            <a:r>
              <a:rPr lang="en-US" dirty="0">
                <a:latin typeface="MinionPro-Regular"/>
              </a:rPr>
              <a:t> in 1970 [1]: data is organized into </a:t>
            </a:r>
            <a:r>
              <a:rPr lang="en-US" i="1" dirty="0">
                <a:latin typeface="MinionPro-It"/>
              </a:rPr>
              <a:t>relations </a:t>
            </a:r>
            <a:r>
              <a:rPr lang="en-US" dirty="0">
                <a:latin typeface="MinionPro-Regular"/>
              </a:rPr>
              <a:t>(</a:t>
            </a:r>
            <a:r>
              <a:rPr lang="en-US" dirty="0" smtClean="0">
                <a:latin typeface="MinionPro-Regular"/>
              </a:rPr>
              <a:t>called </a:t>
            </a:r>
            <a:r>
              <a:rPr lang="en-US" i="1" dirty="0" smtClean="0">
                <a:latin typeface="MinionPro-It"/>
              </a:rPr>
              <a:t>tables </a:t>
            </a:r>
            <a:r>
              <a:rPr lang="en-US" dirty="0">
                <a:latin typeface="MinionPro-Regular"/>
              </a:rPr>
              <a:t>in SQL), where each relation is an unordered collection of </a:t>
            </a:r>
            <a:r>
              <a:rPr lang="en-US" i="1" dirty="0" smtClean="0">
                <a:latin typeface="MinionPro-It"/>
              </a:rPr>
              <a:t>tuples (rows </a:t>
            </a:r>
            <a:r>
              <a:rPr lang="en-US" dirty="0" smtClean="0">
                <a:latin typeface="MinionPro-It"/>
              </a:rPr>
              <a:t>in SQL</a:t>
            </a:r>
            <a:r>
              <a:rPr lang="en-US" i="1" dirty="0" smtClean="0">
                <a:latin typeface="MinionPro-It"/>
              </a:rPr>
              <a:t>)</a:t>
            </a:r>
            <a:endParaRPr lang="en-US" dirty="0"/>
          </a:p>
        </p:txBody>
      </p:sp>
      <p:sp>
        <p:nvSpPr>
          <p:cNvPr id="10" name="Rectangle 9"/>
          <p:cNvSpPr/>
          <p:nvPr/>
        </p:nvSpPr>
        <p:spPr>
          <a:xfrm>
            <a:off x="294854" y="1506023"/>
            <a:ext cx="4160113" cy="369332"/>
          </a:xfrm>
          <a:prstGeom prst="rect">
            <a:avLst/>
          </a:prstGeom>
        </p:spPr>
        <p:txBody>
          <a:bodyPr wrap="none">
            <a:spAutoFit/>
          </a:bodyPr>
          <a:lstStyle/>
          <a:p>
            <a:r>
              <a:rPr lang="fr-FR" b="1" dirty="0" err="1">
                <a:latin typeface="MyriadPro-SemiboldCond"/>
              </a:rPr>
              <a:t>Relational</a:t>
            </a:r>
            <a:r>
              <a:rPr lang="fr-FR" b="1" dirty="0">
                <a:latin typeface="MyriadPro-SemiboldCond"/>
              </a:rPr>
              <a:t> Model </a:t>
            </a:r>
            <a:r>
              <a:rPr lang="fr-FR" b="1" dirty="0" smtClean="0">
                <a:latin typeface="MyriadPro-SemiboldCond"/>
              </a:rPr>
              <a:t>&amp;</a:t>
            </a:r>
            <a:r>
              <a:rPr lang="fr-FR" dirty="0" smtClean="0">
                <a:latin typeface="MyriadPro-SemiboldCond"/>
              </a:rPr>
              <a:t> </a:t>
            </a:r>
            <a:r>
              <a:rPr lang="fr-FR" b="1" dirty="0" smtClean="0">
                <a:latin typeface="MyriadPro-SemiboldCond"/>
              </a:rPr>
              <a:t>Document </a:t>
            </a:r>
            <a:r>
              <a:rPr lang="fr-FR" b="1" dirty="0">
                <a:latin typeface="MyriadPro-SemiboldCond"/>
              </a:rPr>
              <a:t>Model</a:t>
            </a:r>
            <a:endParaRPr lang="en-US" b="1" dirty="0"/>
          </a:p>
        </p:txBody>
      </p:sp>
      <p:sp>
        <p:nvSpPr>
          <p:cNvPr id="11" name="Rectangle 10"/>
          <p:cNvSpPr/>
          <p:nvPr/>
        </p:nvSpPr>
        <p:spPr>
          <a:xfrm>
            <a:off x="401946" y="4053575"/>
            <a:ext cx="6555730" cy="2308324"/>
          </a:xfrm>
          <a:prstGeom prst="rect">
            <a:avLst/>
          </a:prstGeom>
        </p:spPr>
        <p:txBody>
          <a:bodyPr wrap="square">
            <a:spAutoFit/>
          </a:bodyPr>
          <a:lstStyle/>
          <a:p>
            <a:r>
              <a:rPr lang="en-US" dirty="0" smtClean="0">
                <a:latin typeface="MinionPro-Regular"/>
              </a:rPr>
              <a:t>Schema: </a:t>
            </a:r>
          </a:p>
          <a:p>
            <a:endParaRPr lang="en-US" dirty="0" smtClean="0">
              <a:latin typeface="MinionPro-Regular"/>
            </a:endParaRPr>
          </a:p>
          <a:p>
            <a:r>
              <a:rPr lang="en-US" dirty="0" smtClean="0">
                <a:latin typeface="MinionPro-Regular"/>
              </a:rPr>
              <a:t>Bad Locality: Either perform </a:t>
            </a:r>
            <a:r>
              <a:rPr lang="en-US" dirty="0">
                <a:latin typeface="MinionPro-Regular"/>
              </a:rPr>
              <a:t>multiple queries (query each table by </a:t>
            </a:r>
            <a:r>
              <a:rPr lang="en-US" dirty="0" err="1">
                <a:latin typeface="UbuntuMono-Regular"/>
              </a:rPr>
              <a:t>user_id</a:t>
            </a:r>
            <a:r>
              <a:rPr lang="en-US" dirty="0">
                <a:latin typeface="MinionPro-Regular"/>
              </a:rPr>
              <a:t>) or perform a messy </a:t>
            </a:r>
            <a:r>
              <a:rPr lang="en-US" dirty="0" smtClean="0">
                <a:latin typeface="MinionPro-Regular"/>
              </a:rPr>
              <a:t>multi-way join </a:t>
            </a:r>
            <a:r>
              <a:rPr lang="en-US" dirty="0">
                <a:latin typeface="MinionPro-Regular"/>
              </a:rPr>
              <a:t>between the </a:t>
            </a:r>
            <a:r>
              <a:rPr lang="en-US" dirty="0">
                <a:latin typeface="UbuntuMono-Regular"/>
              </a:rPr>
              <a:t>users </a:t>
            </a:r>
            <a:r>
              <a:rPr lang="en-US" dirty="0">
                <a:latin typeface="MinionPro-Regular"/>
              </a:rPr>
              <a:t>table and its subordinate tables</a:t>
            </a:r>
            <a:r>
              <a:rPr lang="en-US" dirty="0" smtClean="0">
                <a:latin typeface="MinionPro-Regular"/>
              </a:rPr>
              <a:t>.</a:t>
            </a:r>
          </a:p>
          <a:p>
            <a:endParaRPr lang="en-US" dirty="0">
              <a:latin typeface="MinionPro-Regular"/>
            </a:endParaRPr>
          </a:p>
          <a:p>
            <a:r>
              <a:rPr lang="en-US" dirty="0" smtClean="0">
                <a:latin typeface="MinionPro-Regular"/>
              </a:rPr>
              <a:t>Query Languages: SQL (SELECT, UPDATE, DELETE, JOIN, …)</a:t>
            </a:r>
            <a:endParaRPr lang="en-US" dirty="0"/>
          </a:p>
        </p:txBody>
      </p:sp>
    </p:spTree>
    <p:extLst>
      <p:ext uri="{BB962C8B-B14F-4D97-AF65-F5344CB8AC3E}">
        <p14:creationId xmlns:p14="http://schemas.microsoft.com/office/powerpoint/2010/main" val="12614120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50" y="365126"/>
            <a:ext cx="7886700" cy="1325563"/>
          </a:xfrm>
        </p:spPr>
        <p:txBody>
          <a:bodyPr/>
          <a:lstStyle/>
          <a:p>
            <a:r>
              <a:rPr lang="en-US" sz="3600" dirty="0" smtClean="0">
                <a:solidFill>
                  <a:srgbClr val="FF9B33"/>
                </a:solidFill>
                <a:latin typeface="Arial" panose="020B0604020202020204" pitchFamily="34" charset="0"/>
              </a:rPr>
              <a:t>Data Models and Query Languages</a:t>
            </a:r>
            <a:endParaRPr lang="en-US" dirty="0"/>
          </a:p>
        </p:txBody>
      </p:sp>
      <p:grpSp>
        <p:nvGrpSpPr>
          <p:cNvPr id="10" name="Group 9"/>
          <p:cNvGrpSpPr/>
          <p:nvPr/>
        </p:nvGrpSpPr>
        <p:grpSpPr>
          <a:xfrm>
            <a:off x="6809987" y="1813964"/>
            <a:ext cx="5095875" cy="3231545"/>
            <a:chOff x="3548061" y="2686050"/>
            <a:chExt cx="5095875" cy="3231545"/>
          </a:xfrm>
        </p:grpSpPr>
        <p:pic>
          <p:nvPicPr>
            <p:cNvPr id="8" name="Picture 7"/>
            <p:cNvPicPr>
              <a:picLocks noChangeAspect="1"/>
            </p:cNvPicPr>
            <p:nvPr/>
          </p:nvPicPr>
          <p:blipFill>
            <a:blip r:embed="rId2"/>
            <a:stretch>
              <a:fillRect/>
            </a:stretch>
          </p:blipFill>
          <p:spPr>
            <a:xfrm>
              <a:off x="3681412" y="2686050"/>
              <a:ext cx="4829175" cy="1485900"/>
            </a:xfrm>
            <a:prstGeom prst="rect">
              <a:avLst/>
            </a:prstGeom>
          </p:spPr>
        </p:pic>
        <p:pic>
          <p:nvPicPr>
            <p:cNvPr id="9" name="Picture 8"/>
            <p:cNvPicPr>
              <a:picLocks noChangeAspect="1"/>
            </p:cNvPicPr>
            <p:nvPr/>
          </p:nvPicPr>
          <p:blipFill rotWithShape="1">
            <a:blip r:embed="rId3"/>
            <a:srcRect t="6232"/>
            <a:stretch/>
          </p:blipFill>
          <p:spPr>
            <a:xfrm>
              <a:off x="3548061" y="4077726"/>
              <a:ext cx="5095875" cy="1839869"/>
            </a:xfrm>
            <a:prstGeom prst="rect">
              <a:avLst/>
            </a:prstGeom>
          </p:spPr>
        </p:pic>
      </p:grpSp>
      <p:sp>
        <p:nvSpPr>
          <p:cNvPr id="11" name="Rectangle 10"/>
          <p:cNvSpPr/>
          <p:nvPr/>
        </p:nvSpPr>
        <p:spPr>
          <a:xfrm>
            <a:off x="628650" y="2275575"/>
            <a:ext cx="6096000" cy="2585323"/>
          </a:xfrm>
          <a:prstGeom prst="rect">
            <a:avLst/>
          </a:prstGeom>
        </p:spPr>
        <p:txBody>
          <a:bodyPr>
            <a:spAutoFit/>
          </a:bodyPr>
          <a:lstStyle/>
          <a:p>
            <a:r>
              <a:rPr lang="en-US" b="1" i="1" dirty="0" smtClean="0">
                <a:latin typeface="MinionPro-Regular"/>
              </a:rPr>
              <a:t>Pros</a:t>
            </a:r>
            <a:r>
              <a:rPr lang="en-US" dirty="0" smtClean="0">
                <a:latin typeface="MinionPro-Regular"/>
              </a:rPr>
              <a:t>:</a:t>
            </a:r>
          </a:p>
          <a:p>
            <a:r>
              <a:rPr lang="en-US" dirty="0" smtClean="0">
                <a:latin typeface="MinionPro-Regular"/>
              </a:rPr>
              <a:t>In </a:t>
            </a:r>
            <a:r>
              <a:rPr lang="en-US" dirty="0">
                <a:latin typeface="MinionPro-Regular"/>
              </a:rPr>
              <a:t>the JSON </a:t>
            </a:r>
            <a:r>
              <a:rPr lang="en-US" dirty="0" smtClean="0">
                <a:latin typeface="MinionPro-Regular"/>
              </a:rPr>
              <a:t>representation, all </a:t>
            </a:r>
            <a:r>
              <a:rPr lang="en-US" dirty="0">
                <a:latin typeface="MinionPro-Regular"/>
              </a:rPr>
              <a:t>the relevant information is in one place, and one query is sufficient</a:t>
            </a:r>
            <a:r>
              <a:rPr lang="en-US" dirty="0" smtClean="0">
                <a:latin typeface="MinionPro-Regular"/>
              </a:rPr>
              <a:t>.</a:t>
            </a:r>
          </a:p>
          <a:p>
            <a:endParaRPr lang="en-US" dirty="0" smtClean="0">
              <a:latin typeface="MinionPro-Regular"/>
            </a:endParaRPr>
          </a:p>
          <a:p>
            <a:r>
              <a:rPr lang="en-US" b="1" i="1" dirty="0" smtClean="0">
                <a:latin typeface="MinionPro-Regular"/>
              </a:rPr>
              <a:t>Cons</a:t>
            </a:r>
            <a:r>
              <a:rPr lang="en-US" dirty="0" smtClean="0">
                <a:latin typeface="MinionPro-Regular"/>
              </a:rPr>
              <a:t>:</a:t>
            </a:r>
            <a:endParaRPr lang="en-US" dirty="0">
              <a:latin typeface="MinionPro-Regular"/>
            </a:endParaRPr>
          </a:p>
          <a:p>
            <a:pPr marL="285750" indent="-285750">
              <a:buFont typeface="Wingdings" panose="05000000000000000000" pitchFamily="2" charset="2"/>
              <a:buChar char="§"/>
            </a:pPr>
            <a:r>
              <a:rPr lang="en-US" dirty="0" smtClean="0">
                <a:latin typeface="MinionPro-Regular"/>
              </a:rPr>
              <a:t>Text Duplication</a:t>
            </a:r>
          </a:p>
          <a:p>
            <a:pPr marL="285750" indent="-285750">
              <a:buFont typeface="Wingdings" panose="05000000000000000000" pitchFamily="2" charset="2"/>
              <a:buChar char="§"/>
            </a:pPr>
            <a:r>
              <a:rPr lang="en-US" dirty="0" smtClean="0">
                <a:latin typeface="MinionPro-Regular"/>
              </a:rPr>
              <a:t>Non-Consistent </a:t>
            </a:r>
            <a:r>
              <a:rPr lang="en-US" dirty="0">
                <a:latin typeface="MinionPro-Regular"/>
              </a:rPr>
              <a:t>style and spelling across profiles</a:t>
            </a:r>
            <a:endParaRPr lang="en-US" dirty="0" smtClean="0">
              <a:latin typeface="MinionPro-Regular"/>
            </a:endParaRPr>
          </a:p>
          <a:p>
            <a:pPr marL="285750" indent="-285750">
              <a:buFont typeface="Wingdings" panose="05000000000000000000" pitchFamily="2" charset="2"/>
              <a:buChar char="§"/>
            </a:pPr>
            <a:r>
              <a:rPr lang="en-US" dirty="0">
                <a:latin typeface="MinionPro-Regular"/>
              </a:rPr>
              <a:t>Extremely difficult to update fields</a:t>
            </a:r>
          </a:p>
          <a:p>
            <a:endParaRPr lang="en-US" dirty="0"/>
          </a:p>
        </p:txBody>
      </p:sp>
    </p:spTree>
    <p:extLst>
      <p:ext uri="{BB962C8B-B14F-4D97-AF65-F5344CB8AC3E}">
        <p14:creationId xmlns:p14="http://schemas.microsoft.com/office/powerpoint/2010/main" val="427822408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19966</TotalTime>
  <Words>6618</Words>
  <Application>Microsoft Office PowerPoint</Application>
  <PresentationFormat>Widescreen</PresentationFormat>
  <Paragraphs>786</Paragraphs>
  <Slides>71</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71</vt:i4>
      </vt:variant>
    </vt:vector>
  </HeadingPairs>
  <TitlesOfParts>
    <vt:vector size="84" baseType="lpstr">
      <vt:lpstr>Baskerville</vt:lpstr>
      <vt:lpstr>Baskerville-Bold</vt:lpstr>
      <vt:lpstr>MinionPro-It</vt:lpstr>
      <vt:lpstr>MinionPro-Regular</vt:lpstr>
      <vt:lpstr>MyriadPro-SemiboldCond</vt:lpstr>
      <vt:lpstr>宋体</vt:lpstr>
      <vt:lpstr>UbuntuMono-Regular</vt:lpstr>
      <vt:lpstr>Agency FB</vt:lpstr>
      <vt:lpstr>Arial</vt:lpstr>
      <vt:lpstr>Calibri</vt:lpstr>
      <vt:lpstr>Calibri Light</vt:lpstr>
      <vt:lpstr>Wingdings</vt:lpstr>
      <vt:lpstr>Office Theme</vt:lpstr>
      <vt:lpstr>Operating System and System Design  Lecture A</vt:lpstr>
      <vt:lpstr>Operating System and System Design  Lecture 1</vt:lpstr>
      <vt:lpstr>Why do we need a system design?</vt:lpstr>
      <vt:lpstr>Foundation of Data System</vt:lpstr>
      <vt:lpstr>Foundation of Data System</vt:lpstr>
      <vt:lpstr>Foundation of Data System (Reliability)</vt:lpstr>
      <vt:lpstr>Foundation of Data System (Scalability)</vt:lpstr>
      <vt:lpstr>Data Models and Query Languages</vt:lpstr>
      <vt:lpstr>Data Models and Query Languages</vt:lpstr>
      <vt:lpstr>Graph-Like Data Models</vt:lpstr>
      <vt:lpstr>Storage and Retrieval</vt:lpstr>
      <vt:lpstr>Storage and Retrieval (Cont’d)</vt:lpstr>
      <vt:lpstr>Storage and Retrieval (Cont’d)</vt:lpstr>
      <vt:lpstr>SSTables and LSM-Trees</vt:lpstr>
      <vt:lpstr>SSTables and LSM-Trees (Cont’d)</vt:lpstr>
      <vt:lpstr>B-Trees</vt:lpstr>
      <vt:lpstr>B-Trees and LSM-Trees</vt:lpstr>
      <vt:lpstr>Transaction Processing or Analytics?</vt:lpstr>
      <vt:lpstr>Transaction Processing or Analytics Examples</vt:lpstr>
      <vt:lpstr>Column Storage System</vt:lpstr>
      <vt:lpstr>Encoding and Evolution</vt:lpstr>
      <vt:lpstr>Encoding and Evolution (Cont’d)</vt:lpstr>
      <vt:lpstr>Encoding and Evolution (Cont’d)</vt:lpstr>
      <vt:lpstr>Encoding and Evolution (Cont’d)</vt:lpstr>
      <vt:lpstr>Data Flow through Service: Remote Procedure Call</vt:lpstr>
      <vt:lpstr>Data Flow through Service: RPC</vt:lpstr>
      <vt:lpstr>Message-Passing Dataflow</vt:lpstr>
      <vt:lpstr>Glossary So Far…</vt:lpstr>
      <vt:lpstr>Operating System and System Design  Lecture 2</vt:lpstr>
      <vt:lpstr>Distributed Data</vt:lpstr>
      <vt:lpstr>Replication (Leaders and Followers)</vt:lpstr>
      <vt:lpstr>Replication (Leaders and Followers)</vt:lpstr>
      <vt:lpstr>Replication (Leaders and Followers)</vt:lpstr>
      <vt:lpstr>Replication (Leaders and Followers)</vt:lpstr>
      <vt:lpstr>Replication (Leaders and Followers)</vt:lpstr>
      <vt:lpstr>Replication (Multi-Leader Replication)</vt:lpstr>
      <vt:lpstr>Replication (Multi-Leader Replication)</vt:lpstr>
      <vt:lpstr>Replication (Leaderless Replication)</vt:lpstr>
      <vt:lpstr>Replication (Leaderless Replication)</vt:lpstr>
      <vt:lpstr>Partitioning</vt:lpstr>
      <vt:lpstr>Partitioning and Secondary Indexes</vt:lpstr>
      <vt:lpstr>Rebalancing Partitions</vt:lpstr>
      <vt:lpstr>Request Routing</vt:lpstr>
      <vt:lpstr>Transaction</vt:lpstr>
      <vt:lpstr>Single-Object and Multi-Object Operations</vt:lpstr>
      <vt:lpstr>Weak Isolation Levels (Read Committed)</vt:lpstr>
      <vt:lpstr>Snapshot Isolation and Repeatable Read</vt:lpstr>
      <vt:lpstr>Serializability</vt:lpstr>
      <vt:lpstr>The Trouble With Distributed Systems</vt:lpstr>
      <vt:lpstr>Unreliable Clocks</vt:lpstr>
      <vt:lpstr>Knowledge, Truth, and Lies</vt:lpstr>
      <vt:lpstr>Consistency and Consensus</vt:lpstr>
      <vt:lpstr>Design Pattern  Lecture C</vt:lpstr>
      <vt:lpstr>Strategy Pattern</vt:lpstr>
      <vt:lpstr>Observer Pattern</vt:lpstr>
      <vt:lpstr>Decorator Pattern</vt:lpstr>
      <vt:lpstr>Factory Pattern</vt:lpstr>
      <vt:lpstr>Abstract Factory Pattern</vt:lpstr>
      <vt:lpstr>Singleton Pattern</vt:lpstr>
      <vt:lpstr>Command Pattern</vt:lpstr>
      <vt:lpstr>The Adapter Pattern</vt:lpstr>
      <vt:lpstr>The Facade Pattern</vt:lpstr>
      <vt:lpstr>The Template Pattern</vt:lpstr>
      <vt:lpstr>The Iterator Pattern</vt:lpstr>
      <vt:lpstr>The Composite Pattern</vt:lpstr>
      <vt:lpstr>The State Pattern</vt:lpstr>
      <vt:lpstr>The Proxy Pattern</vt:lpstr>
      <vt:lpstr>Left-Over Patterns</vt:lpstr>
      <vt:lpstr>Left-Over Patterns (Cont’d)</vt:lpstr>
      <vt:lpstr>Left-Over Patterns (Cont’d)</vt:lpstr>
      <vt:lpstr>Left-Over Patterns (Cont’d)</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Operating System and System Design Lecture Series</dc:title>
  <dc:creator>Dawei Li</dc:creator>
  <cp:lastModifiedBy>Dawei Li</cp:lastModifiedBy>
  <cp:revision>186</cp:revision>
  <dcterms:created xsi:type="dcterms:W3CDTF">2020-04-04T03:20:42Z</dcterms:created>
  <dcterms:modified xsi:type="dcterms:W3CDTF">2020-05-04T04:27:13Z</dcterms:modified>
</cp:coreProperties>
</file>